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344" r:id="rId3"/>
    <p:sldId id="427" r:id="rId4"/>
    <p:sldId id="259" r:id="rId5"/>
    <p:sldId id="385" r:id="rId6"/>
    <p:sldId id="386" r:id="rId7"/>
    <p:sldId id="387" r:id="rId8"/>
    <p:sldId id="422" r:id="rId9"/>
    <p:sldId id="388" r:id="rId10"/>
    <p:sldId id="389" r:id="rId11"/>
    <p:sldId id="390" r:id="rId12"/>
    <p:sldId id="391" r:id="rId13"/>
    <p:sldId id="392" r:id="rId14"/>
    <p:sldId id="393" r:id="rId15"/>
    <p:sldId id="394" r:id="rId16"/>
    <p:sldId id="395" r:id="rId17"/>
    <p:sldId id="396" r:id="rId18"/>
    <p:sldId id="351" r:id="rId19"/>
    <p:sldId id="397" r:id="rId20"/>
    <p:sldId id="398" r:id="rId21"/>
    <p:sldId id="399" r:id="rId22"/>
    <p:sldId id="400" r:id="rId23"/>
    <p:sldId id="401" r:id="rId24"/>
    <p:sldId id="402" r:id="rId25"/>
    <p:sldId id="403" r:id="rId26"/>
    <p:sldId id="404" r:id="rId27"/>
    <p:sldId id="405" r:id="rId28"/>
    <p:sldId id="406" r:id="rId29"/>
    <p:sldId id="407" r:id="rId30"/>
    <p:sldId id="408" r:id="rId31"/>
    <p:sldId id="409" r:id="rId32"/>
    <p:sldId id="410" r:id="rId33"/>
    <p:sldId id="411" r:id="rId34"/>
    <p:sldId id="412" r:id="rId35"/>
    <p:sldId id="413" r:id="rId36"/>
    <p:sldId id="414" r:id="rId37"/>
    <p:sldId id="421" r:id="rId38"/>
    <p:sldId id="415" r:id="rId39"/>
    <p:sldId id="416" r:id="rId40"/>
    <p:sldId id="417" r:id="rId41"/>
    <p:sldId id="418" r:id="rId42"/>
    <p:sldId id="426" r:id="rId43"/>
    <p:sldId id="423" r:id="rId44"/>
    <p:sldId id="419" r:id="rId45"/>
    <p:sldId id="428" r:id="rId46"/>
    <p:sldId id="429" r:id="rId47"/>
    <p:sldId id="430" r:id="rId48"/>
    <p:sldId id="431" r:id="rId49"/>
    <p:sldId id="432" r:id="rId50"/>
    <p:sldId id="433" r:id="rId51"/>
    <p:sldId id="434" r:id="rId52"/>
    <p:sldId id="420" r:id="rId53"/>
    <p:sldId id="381" r:id="rId54"/>
    <p:sldId id="383" r:id="rId55"/>
    <p:sldId id="382" r:id="rId56"/>
    <p:sldId id="384" r:id="rId57"/>
    <p:sldId id="424" r:id="rId58"/>
    <p:sldId id="425" r:id="rId59"/>
    <p:sldId id="339"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2B9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2071" autoAdjust="0"/>
  </p:normalViewPr>
  <p:slideViewPr>
    <p:cSldViewPr snapToGrid="0">
      <p:cViewPr varScale="1">
        <p:scale>
          <a:sx n="91" d="100"/>
          <a:sy n="91" d="100"/>
        </p:scale>
        <p:origin x="523" y="67"/>
      </p:cViewPr>
      <p:guideLst/>
    </p:cSldViewPr>
  </p:slideViewPr>
  <p:outlineViewPr>
    <p:cViewPr>
      <p:scale>
        <a:sx n="66" d="100"/>
        <a:sy n="66" d="100"/>
      </p:scale>
      <p:origin x="0" y="-33876"/>
    </p:cViewPr>
  </p:outlineViewPr>
  <p:notesTextViewPr>
    <p:cViewPr>
      <p:scale>
        <a:sx n="33" d="100"/>
        <a:sy n="33" d="100"/>
      </p:scale>
      <p:origin x="0" y="0"/>
    </p:cViewPr>
  </p:notesTextViewPr>
  <p:sorterViewPr>
    <p:cViewPr>
      <p:scale>
        <a:sx n="33" d="100"/>
        <a:sy n="33"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191758-68C2-4525-8138-40DECC28B257}" type="datetimeFigureOut">
              <a:rPr lang="en-US" smtClean="0"/>
              <a:t>5/15/2025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7587B5-9937-47B0-ADD6-F9B760BCE1CE}" type="slidenum">
              <a:rPr lang="en-US" smtClean="0"/>
              <a:t>‹#›</a:t>
            </a:fld>
            <a:endParaRPr lang="en-US"/>
          </a:p>
        </p:txBody>
      </p:sp>
    </p:spTree>
    <p:extLst>
      <p:ext uri="{BB962C8B-B14F-4D97-AF65-F5344CB8AC3E}">
        <p14:creationId xmlns:p14="http://schemas.microsoft.com/office/powerpoint/2010/main" val="17194549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587B5-9937-47B0-ADD6-F9B760BCE1CE}" type="slidenum">
              <a:rPr lang="en-US" smtClean="0"/>
              <a:t>3</a:t>
            </a:fld>
            <a:endParaRPr lang="en-US"/>
          </a:p>
        </p:txBody>
      </p:sp>
    </p:spTree>
    <p:extLst>
      <p:ext uri="{BB962C8B-B14F-4D97-AF65-F5344CB8AC3E}">
        <p14:creationId xmlns:p14="http://schemas.microsoft.com/office/powerpoint/2010/main" val="28191206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587B5-9937-47B0-ADD6-F9B760BCE1CE}" type="slidenum">
              <a:rPr lang="en-US" smtClean="0"/>
              <a:t>17</a:t>
            </a:fld>
            <a:endParaRPr lang="en-US"/>
          </a:p>
        </p:txBody>
      </p:sp>
    </p:spTree>
    <p:extLst>
      <p:ext uri="{BB962C8B-B14F-4D97-AF65-F5344CB8AC3E}">
        <p14:creationId xmlns:p14="http://schemas.microsoft.com/office/powerpoint/2010/main" val="1137613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587B5-9937-47B0-ADD6-F9B760BCE1CE}" type="slidenum">
              <a:rPr lang="en-US" smtClean="0"/>
              <a:t>24</a:t>
            </a:fld>
            <a:endParaRPr lang="en-US"/>
          </a:p>
        </p:txBody>
      </p:sp>
    </p:spTree>
    <p:extLst>
      <p:ext uri="{BB962C8B-B14F-4D97-AF65-F5344CB8AC3E}">
        <p14:creationId xmlns:p14="http://schemas.microsoft.com/office/powerpoint/2010/main" val="2007873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57587B5-9937-47B0-ADD6-F9B760BCE1CE}" type="slidenum">
              <a:rPr lang="en-US" smtClean="0"/>
              <a:t>38</a:t>
            </a:fld>
            <a:endParaRPr lang="en-US"/>
          </a:p>
        </p:txBody>
      </p:sp>
    </p:spTree>
    <p:extLst>
      <p:ext uri="{BB962C8B-B14F-4D97-AF65-F5344CB8AC3E}">
        <p14:creationId xmlns:p14="http://schemas.microsoft.com/office/powerpoint/2010/main" val="1231652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4EF28-4D99-431B-85AF-1A2AC8D2C9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54A576-392F-4F81-82E0-99702FB883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8566C0-DE9F-4C3B-A4F7-E9058730DA56}"/>
              </a:ext>
            </a:extLst>
          </p:cNvPr>
          <p:cNvSpPr>
            <a:spLocks noGrp="1"/>
          </p:cNvSpPr>
          <p:nvPr>
            <p:ph type="dt" sz="half" idx="10"/>
          </p:nvPr>
        </p:nvSpPr>
        <p:spPr/>
        <p:txBody>
          <a:bodyPr/>
          <a:lstStyle/>
          <a:p>
            <a:fld id="{7CFA901F-0C19-4C6A-BC41-F38E0A438328}" type="datetimeFigureOut">
              <a:rPr lang="en-US" smtClean="0"/>
              <a:t>5/15/2025</a:t>
            </a:fld>
            <a:endParaRPr lang="en-US"/>
          </a:p>
        </p:txBody>
      </p:sp>
      <p:sp>
        <p:nvSpPr>
          <p:cNvPr id="5" name="Footer Placeholder 4">
            <a:extLst>
              <a:ext uri="{FF2B5EF4-FFF2-40B4-BE49-F238E27FC236}">
                <a16:creationId xmlns:a16="http://schemas.microsoft.com/office/drawing/2014/main" id="{D1575EBF-CAD1-4C8E-B965-7101E4BBA0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E7E9FE-0CFB-4304-AB81-5F200D0320DE}"/>
              </a:ext>
            </a:extLst>
          </p:cNvPr>
          <p:cNvSpPr>
            <a:spLocks noGrp="1"/>
          </p:cNvSpPr>
          <p:nvPr>
            <p:ph type="sldNum" sz="quarter" idx="12"/>
          </p:nvPr>
        </p:nvSpPr>
        <p:spPr/>
        <p:txBody>
          <a:bodyPr/>
          <a:lstStyle/>
          <a:p>
            <a:fld id="{D2629FBF-33ED-4C72-8BA0-DF3338EF3CFC}" type="slidenum">
              <a:rPr lang="en-US" smtClean="0"/>
              <a:t>‹#›</a:t>
            </a:fld>
            <a:endParaRPr lang="en-US"/>
          </a:p>
        </p:txBody>
      </p:sp>
    </p:spTree>
    <p:extLst>
      <p:ext uri="{BB962C8B-B14F-4D97-AF65-F5344CB8AC3E}">
        <p14:creationId xmlns:p14="http://schemas.microsoft.com/office/powerpoint/2010/main" val="574187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65959-3E05-4B81-A7BF-6435D8009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1CA1DCD-32CD-43F5-8B83-5CB560DC23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16098-6249-4B3B-9155-A22C31573273}"/>
              </a:ext>
            </a:extLst>
          </p:cNvPr>
          <p:cNvSpPr>
            <a:spLocks noGrp="1"/>
          </p:cNvSpPr>
          <p:nvPr>
            <p:ph type="dt" sz="half" idx="10"/>
          </p:nvPr>
        </p:nvSpPr>
        <p:spPr/>
        <p:txBody>
          <a:bodyPr/>
          <a:lstStyle/>
          <a:p>
            <a:fld id="{7CFA901F-0C19-4C6A-BC41-F38E0A438328}" type="datetimeFigureOut">
              <a:rPr lang="en-US" smtClean="0"/>
              <a:t>5/15/2025</a:t>
            </a:fld>
            <a:endParaRPr lang="en-US"/>
          </a:p>
        </p:txBody>
      </p:sp>
      <p:sp>
        <p:nvSpPr>
          <p:cNvPr id="5" name="Footer Placeholder 4">
            <a:extLst>
              <a:ext uri="{FF2B5EF4-FFF2-40B4-BE49-F238E27FC236}">
                <a16:creationId xmlns:a16="http://schemas.microsoft.com/office/drawing/2014/main" id="{36FE598E-33BA-46BA-A3D0-7652EC8FCB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B91EE9-FCC8-48C9-B4B7-C908ACA5F6C8}"/>
              </a:ext>
            </a:extLst>
          </p:cNvPr>
          <p:cNvSpPr>
            <a:spLocks noGrp="1"/>
          </p:cNvSpPr>
          <p:nvPr>
            <p:ph type="sldNum" sz="quarter" idx="12"/>
          </p:nvPr>
        </p:nvSpPr>
        <p:spPr/>
        <p:txBody>
          <a:bodyPr/>
          <a:lstStyle/>
          <a:p>
            <a:fld id="{D2629FBF-33ED-4C72-8BA0-DF3338EF3CFC}" type="slidenum">
              <a:rPr lang="en-US" smtClean="0"/>
              <a:t>‹#›</a:t>
            </a:fld>
            <a:endParaRPr lang="en-US"/>
          </a:p>
        </p:txBody>
      </p:sp>
    </p:spTree>
    <p:extLst>
      <p:ext uri="{BB962C8B-B14F-4D97-AF65-F5344CB8AC3E}">
        <p14:creationId xmlns:p14="http://schemas.microsoft.com/office/powerpoint/2010/main" val="3296202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0F73C3-14B1-4AE5-A87E-F1186B2F5FF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390B2B-58E6-49EF-8D4E-0AA6159B9E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A3E4CB-6CF9-401B-BB94-A6174FB21BD5}"/>
              </a:ext>
            </a:extLst>
          </p:cNvPr>
          <p:cNvSpPr>
            <a:spLocks noGrp="1"/>
          </p:cNvSpPr>
          <p:nvPr>
            <p:ph type="dt" sz="half" idx="10"/>
          </p:nvPr>
        </p:nvSpPr>
        <p:spPr/>
        <p:txBody>
          <a:bodyPr/>
          <a:lstStyle/>
          <a:p>
            <a:fld id="{7CFA901F-0C19-4C6A-BC41-F38E0A438328}" type="datetimeFigureOut">
              <a:rPr lang="en-US" smtClean="0"/>
              <a:t>5/15/2025</a:t>
            </a:fld>
            <a:endParaRPr lang="en-US"/>
          </a:p>
        </p:txBody>
      </p:sp>
      <p:sp>
        <p:nvSpPr>
          <p:cNvPr id="5" name="Footer Placeholder 4">
            <a:extLst>
              <a:ext uri="{FF2B5EF4-FFF2-40B4-BE49-F238E27FC236}">
                <a16:creationId xmlns:a16="http://schemas.microsoft.com/office/drawing/2014/main" id="{1E2F2B6F-4ACF-4869-B819-60743BCC5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E9C00-1928-4987-B029-487C5B227FEF}"/>
              </a:ext>
            </a:extLst>
          </p:cNvPr>
          <p:cNvSpPr>
            <a:spLocks noGrp="1"/>
          </p:cNvSpPr>
          <p:nvPr>
            <p:ph type="sldNum" sz="quarter" idx="12"/>
          </p:nvPr>
        </p:nvSpPr>
        <p:spPr/>
        <p:txBody>
          <a:bodyPr/>
          <a:lstStyle/>
          <a:p>
            <a:fld id="{D2629FBF-33ED-4C72-8BA0-DF3338EF3CFC}" type="slidenum">
              <a:rPr lang="en-US" smtClean="0"/>
              <a:t>‹#›</a:t>
            </a:fld>
            <a:endParaRPr lang="en-US"/>
          </a:p>
        </p:txBody>
      </p:sp>
    </p:spTree>
    <p:extLst>
      <p:ext uri="{BB962C8B-B14F-4D97-AF65-F5344CB8AC3E}">
        <p14:creationId xmlns:p14="http://schemas.microsoft.com/office/powerpoint/2010/main" val="1217732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C020-A2EC-443E-B1D5-0F7DAC3376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5B6FA4-A01C-489D-BAE5-790DBE1657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CB949C-260D-41F0-A05D-B9CBF0A491CB}"/>
              </a:ext>
            </a:extLst>
          </p:cNvPr>
          <p:cNvSpPr>
            <a:spLocks noGrp="1"/>
          </p:cNvSpPr>
          <p:nvPr>
            <p:ph type="dt" sz="half" idx="10"/>
          </p:nvPr>
        </p:nvSpPr>
        <p:spPr/>
        <p:txBody>
          <a:bodyPr/>
          <a:lstStyle/>
          <a:p>
            <a:fld id="{7CFA901F-0C19-4C6A-BC41-F38E0A438328}" type="datetimeFigureOut">
              <a:rPr lang="en-US" smtClean="0"/>
              <a:t>5/15/2025</a:t>
            </a:fld>
            <a:endParaRPr lang="en-US"/>
          </a:p>
        </p:txBody>
      </p:sp>
      <p:sp>
        <p:nvSpPr>
          <p:cNvPr id="5" name="Footer Placeholder 4">
            <a:extLst>
              <a:ext uri="{FF2B5EF4-FFF2-40B4-BE49-F238E27FC236}">
                <a16:creationId xmlns:a16="http://schemas.microsoft.com/office/drawing/2014/main" id="{1AC67997-31E3-48B6-80DF-65E7F088F0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2A4C92-0A01-4C04-838C-B48949553974}"/>
              </a:ext>
            </a:extLst>
          </p:cNvPr>
          <p:cNvSpPr>
            <a:spLocks noGrp="1"/>
          </p:cNvSpPr>
          <p:nvPr>
            <p:ph type="sldNum" sz="quarter" idx="12"/>
          </p:nvPr>
        </p:nvSpPr>
        <p:spPr/>
        <p:txBody>
          <a:bodyPr/>
          <a:lstStyle/>
          <a:p>
            <a:fld id="{D2629FBF-33ED-4C72-8BA0-DF3338EF3CFC}" type="slidenum">
              <a:rPr lang="en-US" smtClean="0"/>
              <a:t>‹#›</a:t>
            </a:fld>
            <a:endParaRPr lang="en-US"/>
          </a:p>
        </p:txBody>
      </p:sp>
    </p:spTree>
    <p:extLst>
      <p:ext uri="{BB962C8B-B14F-4D97-AF65-F5344CB8AC3E}">
        <p14:creationId xmlns:p14="http://schemas.microsoft.com/office/powerpoint/2010/main" val="943138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51B1-1652-4E0A-821E-577594526E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C441EB-8417-4FC5-94C7-22D163B9E6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46BD5B-ECC5-4CEF-8C01-5EA8FC18A16D}"/>
              </a:ext>
            </a:extLst>
          </p:cNvPr>
          <p:cNvSpPr>
            <a:spLocks noGrp="1"/>
          </p:cNvSpPr>
          <p:nvPr>
            <p:ph type="dt" sz="half" idx="10"/>
          </p:nvPr>
        </p:nvSpPr>
        <p:spPr/>
        <p:txBody>
          <a:bodyPr/>
          <a:lstStyle/>
          <a:p>
            <a:fld id="{7CFA901F-0C19-4C6A-BC41-F38E0A438328}" type="datetimeFigureOut">
              <a:rPr lang="en-US" smtClean="0"/>
              <a:t>5/15/2025</a:t>
            </a:fld>
            <a:endParaRPr lang="en-US"/>
          </a:p>
        </p:txBody>
      </p:sp>
      <p:sp>
        <p:nvSpPr>
          <p:cNvPr id="5" name="Footer Placeholder 4">
            <a:extLst>
              <a:ext uri="{FF2B5EF4-FFF2-40B4-BE49-F238E27FC236}">
                <a16:creationId xmlns:a16="http://schemas.microsoft.com/office/drawing/2014/main" id="{0B48E0C9-9446-4102-AC3A-F0428A5273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588B8-E9DB-468C-855D-3DB60760D5E7}"/>
              </a:ext>
            </a:extLst>
          </p:cNvPr>
          <p:cNvSpPr>
            <a:spLocks noGrp="1"/>
          </p:cNvSpPr>
          <p:nvPr>
            <p:ph type="sldNum" sz="quarter" idx="12"/>
          </p:nvPr>
        </p:nvSpPr>
        <p:spPr/>
        <p:txBody>
          <a:bodyPr/>
          <a:lstStyle/>
          <a:p>
            <a:fld id="{D2629FBF-33ED-4C72-8BA0-DF3338EF3CFC}" type="slidenum">
              <a:rPr lang="en-US" smtClean="0"/>
              <a:t>‹#›</a:t>
            </a:fld>
            <a:endParaRPr lang="en-US"/>
          </a:p>
        </p:txBody>
      </p:sp>
    </p:spTree>
    <p:extLst>
      <p:ext uri="{BB962C8B-B14F-4D97-AF65-F5344CB8AC3E}">
        <p14:creationId xmlns:p14="http://schemas.microsoft.com/office/powerpoint/2010/main" val="3717198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31163-6271-4137-B323-90C04D4495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AA8E17-056F-4004-8411-462503E3C1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EAFE3D-0CFE-46E6-BFB9-E50EADA7C9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14CC1B-3175-4D33-85BD-BC87C9612795}"/>
              </a:ext>
            </a:extLst>
          </p:cNvPr>
          <p:cNvSpPr>
            <a:spLocks noGrp="1"/>
          </p:cNvSpPr>
          <p:nvPr>
            <p:ph type="dt" sz="half" idx="10"/>
          </p:nvPr>
        </p:nvSpPr>
        <p:spPr/>
        <p:txBody>
          <a:bodyPr/>
          <a:lstStyle/>
          <a:p>
            <a:fld id="{7CFA901F-0C19-4C6A-BC41-F38E0A438328}" type="datetimeFigureOut">
              <a:rPr lang="en-US" smtClean="0"/>
              <a:t>5/15/2025</a:t>
            </a:fld>
            <a:endParaRPr lang="en-US"/>
          </a:p>
        </p:txBody>
      </p:sp>
      <p:sp>
        <p:nvSpPr>
          <p:cNvPr id="6" name="Footer Placeholder 5">
            <a:extLst>
              <a:ext uri="{FF2B5EF4-FFF2-40B4-BE49-F238E27FC236}">
                <a16:creationId xmlns:a16="http://schemas.microsoft.com/office/drawing/2014/main" id="{959A88B7-7985-48CB-83B8-D8ACF3C2ED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2221C7-332D-43E1-9DCF-4C42D9FE5DC8}"/>
              </a:ext>
            </a:extLst>
          </p:cNvPr>
          <p:cNvSpPr>
            <a:spLocks noGrp="1"/>
          </p:cNvSpPr>
          <p:nvPr>
            <p:ph type="sldNum" sz="quarter" idx="12"/>
          </p:nvPr>
        </p:nvSpPr>
        <p:spPr/>
        <p:txBody>
          <a:bodyPr/>
          <a:lstStyle/>
          <a:p>
            <a:fld id="{D2629FBF-33ED-4C72-8BA0-DF3338EF3CFC}" type="slidenum">
              <a:rPr lang="en-US" smtClean="0"/>
              <a:t>‹#›</a:t>
            </a:fld>
            <a:endParaRPr lang="en-US"/>
          </a:p>
        </p:txBody>
      </p:sp>
    </p:spTree>
    <p:extLst>
      <p:ext uri="{BB962C8B-B14F-4D97-AF65-F5344CB8AC3E}">
        <p14:creationId xmlns:p14="http://schemas.microsoft.com/office/powerpoint/2010/main" val="4250810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27FFA-4429-4193-9730-5E1C675D93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DA5215-E556-467E-926F-1E191BF849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A446C5-DE42-4155-B455-C4B69C129F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54178CD-9E5D-4ED3-BEE7-D1299D4AD3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D636DD0-C685-46B4-868F-8F551961A4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67B9002-7EE5-4CB9-B40F-9B32F637E591}"/>
              </a:ext>
            </a:extLst>
          </p:cNvPr>
          <p:cNvSpPr>
            <a:spLocks noGrp="1"/>
          </p:cNvSpPr>
          <p:nvPr>
            <p:ph type="dt" sz="half" idx="10"/>
          </p:nvPr>
        </p:nvSpPr>
        <p:spPr/>
        <p:txBody>
          <a:bodyPr/>
          <a:lstStyle/>
          <a:p>
            <a:fld id="{7CFA901F-0C19-4C6A-BC41-F38E0A438328}" type="datetimeFigureOut">
              <a:rPr lang="en-US" smtClean="0"/>
              <a:t>5/15/2025</a:t>
            </a:fld>
            <a:endParaRPr lang="en-US"/>
          </a:p>
        </p:txBody>
      </p:sp>
      <p:sp>
        <p:nvSpPr>
          <p:cNvPr id="8" name="Footer Placeholder 7">
            <a:extLst>
              <a:ext uri="{FF2B5EF4-FFF2-40B4-BE49-F238E27FC236}">
                <a16:creationId xmlns:a16="http://schemas.microsoft.com/office/drawing/2014/main" id="{7650212B-1A55-49F4-979E-5E6FCEC459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0B62F1-EB06-47AD-91BC-6AB60403B9A6}"/>
              </a:ext>
            </a:extLst>
          </p:cNvPr>
          <p:cNvSpPr>
            <a:spLocks noGrp="1"/>
          </p:cNvSpPr>
          <p:nvPr>
            <p:ph type="sldNum" sz="quarter" idx="12"/>
          </p:nvPr>
        </p:nvSpPr>
        <p:spPr/>
        <p:txBody>
          <a:bodyPr/>
          <a:lstStyle/>
          <a:p>
            <a:fld id="{D2629FBF-33ED-4C72-8BA0-DF3338EF3CFC}" type="slidenum">
              <a:rPr lang="en-US" smtClean="0"/>
              <a:t>‹#›</a:t>
            </a:fld>
            <a:endParaRPr lang="en-US"/>
          </a:p>
        </p:txBody>
      </p:sp>
    </p:spTree>
    <p:extLst>
      <p:ext uri="{BB962C8B-B14F-4D97-AF65-F5344CB8AC3E}">
        <p14:creationId xmlns:p14="http://schemas.microsoft.com/office/powerpoint/2010/main" val="779501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D922A-F8BD-40A9-A4AD-2BF1A002B1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DFE7C5-AD68-41CA-9688-E19C42BB0FE9}"/>
              </a:ext>
            </a:extLst>
          </p:cNvPr>
          <p:cNvSpPr>
            <a:spLocks noGrp="1"/>
          </p:cNvSpPr>
          <p:nvPr>
            <p:ph type="dt" sz="half" idx="10"/>
          </p:nvPr>
        </p:nvSpPr>
        <p:spPr/>
        <p:txBody>
          <a:bodyPr/>
          <a:lstStyle/>
          <a:p>
            <a:fld id="{7CFA901F-0C19-4C6A-BC41-F38E0A438328}" type="datetimeFigureOut">
              <a:rPr lang="en-US" smtClean="0"/>
              <a:t>5/15/2025</a:t>
            </a:fld>
            <a:endParaRPr lang="en-US"/>
          </a:p>
        </p:txBody>
      </p:sp>
      <p:sp>
        <p:nvSpPr>
          <p:cNvPr id="4" name="Footer Placeholder 3">
            <a:extLst>
              <a:ext uri="{FF2B5EF4-FFF2-40B4-BE49-F238E27FC236}">
                <a16:creationId xmlns:a16="http://schemas.microsoft.com/office/drawing/2014/main" id="{8E047EAF-FA10-45F2-9DDA-92993184E5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55360B-FA07-4B00-98E9-B3613465434A}"/>
              </a:ext>
            </a:extLst>
          </p:cNvPr>
          <p:cNvSpPr>
            <a:spLocks noGrp="1"/>
          </p:cNvSpPr>
          <p:nvPr>
            <p:ph type="sldNum" sz="quarter" idx="12"/>
          </p:nvPr>
        </p:nvSpPr>
        <p:spPr/>
        <p:txBody>
          <a:bodyPr/>
          <a:lstStyle/>
          <a:p>
            <a:fld id="{D2629FBF-33ED-4C72-8BA0-DF3338EF3CFC}" type="slidenum">
              <a:rPr lang="en-US" smtClean="0"/>
              <a:t>‹#›</a:t>
            </a:fld>
            <a:endParaRPr lang="en-US"/>
          </a:p>
        </p:txBody>
      </p:sp>
    </p:spTree>
    <p:extLst>
      <p:ext uri="{BB962C8B-B14F-4D97-AF65-F5344CB8AC3E}">
        <p14:creationId xmlns:p14="http://schemas.microsoft.com/office/powerpoint/2010/main" val="352819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E09105-70D4-45F9-A872-2175F44BB1B9}"/>
              </a:ext>
            </a:extLst>
          </p:cNvPr>
          <p:cNvSpPr>
            <a:spLocks noGrp="1"/>
          </p:cNvSpPr>
          <p:nvPr>
            <p:ph type="dt" sz="half" idx="10"/>
          </p:nvPr>
        </p:nvSpPr>
        <p:spPr/>
        <p:txBody>
          <a:bodyPr/>
          <a:lstStyle/>
          <a:p>
            <a:fld id="{7CFA901F-0C19-4C6A-BC41-F38E0A438328}" type="datetimeFigureOut">
              <a:rPr lang="en-US" smtClean="0"/>
              <a:t>5/15/2025</a:t>
            </a:fld>
            <a:endParaRPr lang="en-US"/>
          </a:p>
        </p:txBody>
      </p:sp>
      <p:sp>
        <p:nvSpPr>
          <p:cNvPr id="3" name="Footer Placeholder 2">
            <a:extLst>
              <a:ext uri="{FF2B5EF4-FFF2-40B4-BE49-F238E27FC236}">
                <a16:creationId xmlns:a16="http://schemas.microsoft.com/office/drawing/2014/main" id="{664754D3-DC33-44BC-987E-E93CBF3DFE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031534-D187-4763-81CE-63DB3386C773}"/>
              </a:ext>
            </a:extLst>
          </p:cNvPr>
          <p:cNvSpPr>
            <a:spLocks noGrp="1"/>
          </p:cNvSpPr>
          <p:nvPr>
            <p:ph type="sldNum" sz="quarter" idx="12"/>
          </p:nvPr>
        </p:nvSpPr>
        <p:spPr/>
        <p:txBody>
          <a:bodyPr/>
          <a:lstStyle/>
          <a:p>
            <a:fld id="{D2629FBF-33ED-4C72-8BA0-DF3338EF3CFC}" type="slidenum">
              <a:rPr lang="en-US" smtClean="0"/>
              <a:t>‹#›</a:t>
            </a:fld>
            <a:endParaRPr lang="en-US"/>
          </a:p>
        </p:txBody>
      </p:sp>
    </p:spTree>
    <p:extLst>
      <p:ext uri="{BB962C8B-B14F-4D97-AF65-F5344CB8AC3E}">
        <p14:creationId xmlns:p14="http://schemas.microsoft.com/office/powerpoint/2010/main" val="1296146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12F8D-815C-4E8E-B947-8D3D64C304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A3DE0C-DAFA-40F7-9E91-71DD4706DC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63FE4D-CB88-47D2-844A-B6C6ADC546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A7EBB2-6032-442F-8575-FF527F35C4E1}"/>
              </a:ext>
            </a:extLst>
          </p:cNvPr>
          <p:cNvSpPr>
            <a:spLocks noGrp="1"/>
          </p:cNvSpPr>
          <p:nvPr>
            <p:ph type="dt" sz="half" idx="10"/>
          </p:nvPr>
        </p:nvSpPr>
        <p:spPr/>
        <p:txBody>
          <a:bodyPr/>
          <a:lstStyle/>
          <a:p>
            <a:fld id="{7CFA901F-0C19-4C6A-BC41-F38E0A438328}" type="datetimeFigureOut">
              <a:rPr lang="en-US" smtClean="0"/>
              <a:t>5/15/2025</a:t>
            </a:fld>
            <a:endParaRPr lang="en-US"/>
          </a:p>
        </p:txBody>
      </p:sp>
      <p:sp>
        <p:nvSpPr>
          <p:cNvPr id="6" name="Footer Placeholder 5">
            <a:extLst>
              <a:ext uri="{FF2B5EF4-FFF2-40B4-BE49-F238E27FC236}">
                <a16:creationId xmlns:a16="http://schemas.microsoft.com/office/drawing/2014/main" id="{517C8AA1-60EC-463B-BF76-BEFC987F34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0D9551-7A47-476E-910B-1C77E64263B5}"/>
              </a:ext>
            </a:extLst>
          </p:cNvPr>
          <p:cNvSpPr>
            <a:spLocks noGrp="1"/>
          </p:cNvSpPr>
          <p:nvPr>
            <p:ph type="sldNum" sz="quarter" idx="12"/>
          </p:nvPr>
        </p:nvSpPr>
        <p:spPr/>
        <p:txBody>
          <a:bodyPr/>
          <a:lstStyle/>
          <a:p>
            <a:fld id="{D2629FBF-33ED-4C72-8BA0-DF3338EF3CFC}" type="slidenum">
              <a:rPr lang="en-US" smtClean="0"/>
              <a:t>‹#›</a:t>
            </a:fld>
            <a:endParaRPr lang="en-US"/>
          </a:p>
        </p:txBody>
      </p:sp>
    </p:spTree>
    <p:extLst>
      <p:ext uri="{BB962C8B-B14F-4D97-AF65-F5344CB8AC3E}">
        <p14:creationId xmlns:p14="http://schemas.microsoft.com/office/powerpoint/2010/main" val="23399458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D4B9B-AE81-4081-99FC-B7FE6399E7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9DF664-54D8-4FC0-8D82-44EA371EFE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B79C28-502C-469F-A585-10CF7D4420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9C8C51-0394-4400-965F-BC34AF18AEFF}"/>
              </a:ext>
            </a:extLst>
          </p:cNvPr>
          <p:cNvSpPr>
            <a:spLocks noGrp="1"/>
          </p:cNvSpPr>
          <p:nvPr>
            <p:ph type="dt" sz="half" idx="10"/>
          </p:nvPr>
        </p:nvSpPr>
        <p:spPr/>
        <p:txBody>
          <a:bodyPr/>
          <a:lstStyle/>
          <a:p>
            <a:fld id="{7CFA901F-0C19-4C6A-BC41-F38E0A438328}" type="datetimeFigureOut">
              <a:rPr lang="en-US" smtClean="0"/>
              <a:t>5/15/2025</a:t>
            </a:fld>
            <a:endParaRPr lang="en-US"/>
          </a:p>
        </p:txBody>
      </p:sp>
      <p:sp>
        <p:nvSpPr>
          <p:cNvPr id="6" name="Footer Placeholder 5">
            <a:extLst>
              <a:ext uri="{FF2B5EF4-FFF2-40B4-BE49-F238E27FC236}">
                <a16:creationId xmlns:a16="http://schemas.microsoft.com/office/drawing/2014/main" id="{C5B01B1C-D01D-4CE0-B5B8-11C631EE6E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641B64-8901-40F0-B99B-02B2F2F06665}"/>
              </a:ext>
            </a:extLst>
          </p:cNvPr>
          <p:cNvSpPr>
            <a:spLocks noGrp="1"/>
          </p:cNvSpPr>
          <p:nvPr>
            <p:ph type="sldNum" sz="quarter" idx="12"/>
          </p:nvPr>
        </p:nvSpPr>
        <p:spPr/>
        <p:txBody>
          <a:bodyPr/>
          <a:lstStyle/>
          <a:p>
            <a:fld id="{D2629FBF-33ED-4C72-8BA0-DF3338EF3CFC}" type="slidenum">
              <a:rPr lang="en-US" smtClean="0"/>
              <a:t>‹#›</a:t>
            </a:fld>
            <a:endParaRPr lang="en-US"/>
          </a:p>
        </p:txBody>
      </p:sp>
    </p:spTree>
    <p:extLst>
      <p:ext uri="{BB962C8B-B14F-4D97-AF65-F5344CB8AC3E}">
        <p14:creationId xmlns:p14="http://schemas.microsoft.com/office/powerpoint/2010/main" val="1195468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279514-76FC-4EDF-AE3E-B16C92DD07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A0CFC9-65AB-4802-92A3-52A0D7660A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BD3327-34F7-4D6F-88F5-3C492D8343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FA901F-0C19-4C6A-BC41-F38E0A438328}" type="datetimeFigureOut">
              <a:rPr lang="en-US" smtClean="0"/>
              <a:t>5/15/2025</a:t>
            </a:fld>
            <a:endParaRPr lang="en-US"/>
          </a:p>
        </p:txBody>
      </p:sp>
      <p:sp>
        <p:nvSpPr>
          <p:cNvPr id="5" name="Footer Placeholder 4">
            <a:extLst>
              <a:ext uri="{FF2B5EF4-FFF2-40B4-BE49-F238E27FC236}">
                <a16:creationId xmlns:a16="http://schemas.microsoft.com/office/drawing/2014/main" id="{BEE7FD63-8128-4942-9780-C4B59806CB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0CACCCC-1605-4FB9-8249-78E433AD05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629FBF-33ED-4C72-8BA0-DF3338EF3CFC}" type="slidenum">
              <a:rPr lang="en-US" smtClean="0"/>
              <a:t>‹#›</a:t>
            </a:fld>
            <a:endParaRPr lang="en-US"/>
          </a:p>
        </p:txBody>
      </p:sp>
    </p:spTree>
    <p:extLst>
      <p:ext uri="{BB962C8B-B14F-4D97-AF65-F5344CB8AC3E}">
        <p14:creationId xmlns:p14="http://schemas.microsoft.com/office/powerpoint/2010/main" val="1098921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78D8BE-CDB0-4824-8DD6-9DF5B377B6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0164" y="492399"/>
            <a:ext cx="6931672" cy="974230"/>
          </a:xfrm>
          <a:prstGeom prst="rect">
            <a:avLst/>
          </a:prstGeom>
          <a:noFill/>
        </p:spPr>
      </p:pic>
      <p:sp>
        <p:nvSpPr>
          <p:cNvPr id="2" name="TextBox 1">
            <a:extLst>
              <a:ext uri="{FF2B5EF4-FFF2-40B4-BE49-F238E27FC236}">
                <a16:creationId xmlns:a16="http://schemas.microsoft.com/office/drawing/2014/main" id="{556054F4-5382-F8A3-A295-5EB31F90DE79}"/>
              </a:ext>
            </a:extLst>
          </p:cNvPr>
          <p:cNvSpPr txBox="1"/>
          <p:nvPr/>
        </p:nvSpPr>
        <p:spPr>
          <a:xfrm>
            <a:off x="3469736" y="1641233"/>
            <a:ext cx="5631340" cy="1323439"/>
          </a:xfrm>
          <a:prstGeom prst="rect">
            <a:avLst/>
          </a:prstGeom>
          <a:noFill/>
        </p:spPr>
        <p:txBody>
          <a:bodyPr wrap="square" rtlCol="0">
            <a:spAutoFit/>
          </a:bodyPr>
          <a:lstStyle/>
          <a:p>
            <a:pPr algn="ctr"/>
            <a:r>
              <a:rPr lang="vi-VN" sz="4000" b="1">
                <a:latin typeface="Calibri" panose="020F0502020204030204" pitchFamily="34" charset="0"/>
                <a:ea typeface="Calibri" panose="020F0502020204030204" pitchFamily="34" charset="0"/>
                <a:cs typeface="Calibri" panose="020F0502020204030204" pitchFamily="34" charset="0"/>
              </a:rPr>
              <a:t>NHẬP MÔN ĐIỀU KHIỂN THÔNG MINH</a:t>
            </a:r>
            <a:endParaRPr lang="en-US" sz="4000" b="1">
              <a:latin typeface="Calibri" panose="020F0502020204030204" pitchFamily="34" charset="0"/>
              <a:ea typeface="Calibri" panose="020F0502020204030204" pitchFamily="34" charset="0"/>
              <a:cs typeface="Calibri" panose="020F0502020204030204" pitchFamily="34" charset="0"/>
            </a:endParaRPr>
          </a:p>
        </p:txBody>
      </p:sp>
      <p:cxnSp>
        <p:nvCxnSpPr>
          <p:cNvPr id="3" name="Straight Connector 2">
            <a:extLst>
              <a:ext uri="{FF2B5EF4-FFF2-40B4-BE49-F238E27FC236}">
                <a16:creationId xmlns:a16="http://schemas.microsoft.com/office/drawing/2014/main" id="{457E6314-A468-1767-4CE8-294786B7DBA0}"/>
              </a:ext>
            </a:extLst>
          </p:cNvPr>
          <p:cNvCxnSpPr/>
          <p:nvPr/>
        </p:nvCxnSpPr>
        <p:spPr>
          <a:xfrm>
            <a:off x="4154347" y="2964672"/>
            <a:ext cx="426212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8C1D932-CC0D-A0A6-83BE-C1F4651AB651}"/>
              </a:ext>
            </a:extLst>
          </p:cNvPr>
          <p:cNvSpPr txBox="1"/>
          <p:nvPr/>
        </p:nvSpPr>
        <p:spPr>
          <a:xfrm>
            <a:off x="4057667" y="3096752"/>
            <a:ext cx="4455479" cy="646331"/>
          </a:xfrm>
          <a:prstGeom prst="rect">
            <a:avLst/>
          </a:prstGeom>
          <a:noFill/>
        </p:spPr>
        <p:txBody>
          <a:bodyPr wrap="square" rtlCol="0">
            <a:spAutoFit/>
          </a:bodyPr>
          <a:lstStyle/>
          <a:p>
            <a:pPr algn="ctr"/>
            <a:r>
              <a:rPr lang="vi-VN" sz="3600" b="1">
                <a:latin typeface="Calibri" panose="020F0502020204030204" pitchFamily="34" charset="0"/>
                <a:ea typeface="Calibri" panose="020F0502020204030204" pitchFamily="34" charset="0"/>
                <a:cs typeface="Calibri" panose="020F0502020204030204" pitchFamily="34" charset="0"/>
              </a:rPr>
              <a:t>BÁO CÁO BÀI TẬP LỚN</a:t>
            </a:r>
            <a:endParaRPr lang="en-US" sz="3600" b="1">
              <a:latin typeface="Calibri" panose="020F0502020204030204" pitchFamily="34" charset="0"/>
              <a:ea typeface="Calibri" panose="020F0502020204030204" pitchFamily="34" charset="0"/>
              <a:cs typeface="Calibri" panose="020F0502020204030204" pitchFamily="34" charset="0"/>
            </a:endParaRPr>
          </a:p>
        </p:txBody>
      </p:sp>
      <p:sp>
        <p:nvSpPr>
          <p:cNvPr id="22" name="TextBox 21">
            <a:extLst>
              <a:ext uri="{FF2B5EF4-FFF2-40B4-BE49-F238E27FC236}">
                <a16:creationId xmlns:a16="http://schemas.microsoft.com/office/drawing/2014/main" id="{5C69F533-79BB-9976-1602-4F651674EFCC}"/>
              </a:ext>
            </a:extLst>
          </p:cNvPr>
          <p:cNvSpPr txBox="1"/>
          <p:nvPr/>
        </p:nvSpPr>
        <p:spPr>
          <a:xfrm>
            <a:off x="3321146" y="3762622"/>
            <a:ext cx="5928520" cy="2000548"/>
          </a:xfrm>
          <a:prstGeom prst="rect">
            <a:avLst/>
          </a:prstGeom>
          <a:noFill/>
        </p:spPr>
        <p:txBody>
          <a:bodyPr wrap="square" rtlCol="0">
            <a:spAutoFit/>
          </a:bodyPr>
          <a:lstStyle/>
          <a:p>
            <a:pPr algn="ctr"/>
            <a:r>
              <a:rPr lang="vi-VN" sz="3200" b="1">
                <a:latin typeface="Calibri" panose="020F0502020204030204" pitchFamily="34" charset="0"/>
                <a:ea typeface="Calibri" panose="020F0502020204030204" pitchFamily="34" charset="0"/>
                <a:cs typeface="Calibri" panose="020F0502020204030204" pitchFamily="34" charset="0"/>
              </a:rPr>
              <a:t>Điều khiển vị trí động cơ dùng bộ điều khiển PI mờ</a:t>
            </a:r>
          </a:p>
          <a:p>
            <a:pPr algn="ctr"/>
            <a:endParaRPr lang="vi-VN" sz="3200" b="1">
              <a:latin typeface="Calibri" panose="020F0502020204030204" pitchFamily="34" charset="0"/>
              <a:ea typeface="Calibri" panose="020F0502020204030204" pitchFamily="34" charset="0"/>
              <a:cs typeface="Calibri" panose="020F0502020204030204" pitchFamily="34" charset="0"/>
            </a:endParaRPr>
          </a:p>
          <a:p>
            <a:pPr algn="ctr"/>
            <a:r>
              <a:rPr lang="vi-VN" sz="2800" b="1" i="1">
                <a:latin typeface="Calibri" panose="020F0502020204030204" pitchFamily="34" charset="0"/>
                <a:ea typeface="Calibri" panose="020F0502020204030204" pitchFamily="34" charset="0"/>
                <a:cs typeface="Calibri" panose="020F0502020204030204" pitchFamily="34" charset="0"/>
              </a:rPr>
              <a:t>GVHD: PGS. TS Huỳnh Thái Hoàng</a:t>
            </a:r>
            <a:endParaRPr lang="en-US" sz="2800" b="1" i="1">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36478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F7409494-A6CA-4405-94E0-DAF180B4DA5C}"/>
              </a:ext>
            </a:extLst>
          </p:cNvPr>
          <p:cNvSpPr/>
          <p:nvPr/>
        </p:nvSpPr>
        <p:spPr>
          <a:xfrm>
            <a:off x="171883" y="29114"/>
            <a:ext cx="5654041" cy="671925"/>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CƠ SỞ LÝ THUYẾT </a:t>
            </a:r>
          </a:p>
        </p:txBody>
      </p:sp>
      <p:sp>
        <p:nvSpPr>
          <p:cNvPr id="9" name="Freeform 7">
            <a:extLst>
              <a:ext uri="{FF2B5EF4-FFF2-40B4-BE49-F238E27FC236}">
                <a16:creationId xmlns:a16="http://schemas.microsoft.com/office/drawing/2014/main" id="{0488FAA3-9E87-4D11-B489-E1672652B1E0}"/>
              </a:ext>
            </a:extLst>
          </p:cNvPr>
          <p:cNvSpPr/>
          <p:nvPr/>
        </p:nvSpPr>
        <p:spPr>
          <a:xfrm>
            <a:off x="171883" y="819489"/>
            <a:ext cx="7234757" cy="454438"/>
          </a:xfrm>
          <a:custGeom>
            <a:avLst/>
            <a:gdLst>
              <a:gd name="connsiteX0" fmla="*/ 0 w 5654041"/>
              <a:gd name="connsiteY0" fmla="*/ 0 h 659812"/>
              <a:gd name="connsiteX1" fmla="*/ 5654041 w 5654041"/>
              <a:gd name="connsiteY1" fmla="*/ 0 h 659812"/>
              <a:gd name="connsiteX2" fmla="*/ 5654041 w 5654041"/>
              <a:gd name="connsiteY2" fmla="*/ 659812 h 659812"/>
              <a:gd name="connsiteX3" fmla="*/ 0 w 5654041"/>
              <a:gd name="connsiteY3" fmla="*/ 659812 h 659812"/>
              <a:gd name="connsiteX4" fmla="*/ 0 w 5654041"/>
              <a:gd name="connsiteY4" fmla="*/ 0 h 65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659812">
                <a:moveTo>
                  <a:pt x="0" y="0"/>
                </a:moveTo>
                <a:lnTo>
                  <a:pt x="5654041" y="0"/>
                </a:lnTo>
                <a:lnTo>
                  <a:pt x="5654041" y="659812"/>
                </a:lnTo>
                <a:lnTo>
                  <a:pt x="0" y="6598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Đặc tính của động cơ điện một chiều</a:t>
            </a:r>
          </a:p>
        </p:txBody>
      </p:sp>
      <p:sp>
        <p:nvSpPr>
          <p:cNvPr id="10" name="Freeform 7">
            <a:extLst>
              <a:ext uri="{FF2B5EF4-FFF2-40B4-BE49-F238E27FC236}">
                <a16:creationId xmlns:a16="http://schemas.microsoft.com/office/drawing/2014/main" id="{BD907E1B-4D82-4FF9-BFE1-51BC94F3FD89}"/>
              </a:ext>
            </a:extLst>
          </p:cNvPr>
          <p:cNvSpPr/>
          <p:nvPr/>
        </p:nvSpPr>
        <p:spPr>
          <a:xfrm>
            <a:off x="171883" y="1392377"/>
            <a:ext cx="5654041" cy="781974"/>
          </a:xfrm>
          <a:custGeom>
            <a:avLst/>
            <a:gdLst>
              <a:gd name="connsiteX0" fmla="*/ 0 w 5654041"/>
              <a:gd name="connsiteY0" fmla="*/ 0 h 659812"/>
              <a:gd name="connsiteX1" fmla="*/ 5654041 w 5654041"/>
              <a:gd name="connsiteY1" fmla="*/ 0 h 659812"/>
              <a:gd name="connsiteX2" fmla="*/ 5654041 w 5654041"/>
              <a:gd name="connsiteY2" fmla="*/ 659812 h 659812"/>
              <a:gd name="connsiteX3" fmla="*/ 0 w 5654041"/>
              <a:gd name="connsiteY3" fmla="*/ 659812 h 659812"/>
              <a:gd name="connsiteX4" fmla="*/ 0 w 5654041"/>
              <a:gd name="connsiteY4" fmla="*/ 0 h 65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659812">
                <a:moveTo>
                  <a:pt x="0" y="0"/>
                </a:moveTo>
                <a:lnTo>
                  <a:pt x="5654041" y="0"/>
                </a:lnTo>
                <a:lnTo>
                  <a:pt x="5654041" y="659812"/>
                </a:lnTo>
                <a:lnTo>
                  <a:pt x="0" y="6598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Bộ điều khiển PI mờ</a:t>
            </a:r>
          </a:p>
        </p:txBody>
      </p:sp>
    </p:spTree>
    <p:extLst>
      <p:ext uri="{BB962C8B-B14F-4D97-AF65-F5344CB8AC3E}">
        <p14:creationId xmlns:p14="http://schemas.microsoft.com/office/powerpoint/2010/main" val="3719165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F7409494-A6CA-4405-94E0-DAF180B4DA5C}"/>
              </a:ext>
            </a:extLst>
          </p:cNvPr>
          <p:cNvSpPr/>
          <p:nvPr/>
        </p:nvSpPr>
        <p:spPr>
          <a:xfrm>
            <a:off x="171883" y="29114"/>
            <a:ext cx="5654041" cy="671925"/>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CƠ SỞ LÝ THUYẾT </a:t>
            </a:r>
          </a:p>
        </p:txBody>
      </p:sp>
      <p:sp>
        <p:nvSpPr>
          <p:cNvPr id="10" name="Freeform 7">
            <a:extLst>
              <a:ext uri="{FF2B5EF4-FFF2-40B4-BE49-F238E27FC236}">
                <a16:creationId xmlns:a16="http://schemas.microsoft.com/office/drawing/2014/main" id="{BD907E1B-4D82-4FF9-BFE1-51BC94F3FD89}"/>
              </a:ext>
            </a:extLst>
          </p:cNvPr>
          <p:cNvSpPr/>
          <p:nvPr/>
        </p:nvSpPr>
        <p:spPr>
          <a:xfrm>
            <a:off x="171883" y="784453"/>
            <a:ext cx="5654041" cy="781974"/>
          </a:xfrm>
          <a:custGeom>
            <a:avLst/>
            <a:gdLst>
              <a:gd name="connsiteX0" fmla="*/ 0 w 5654041"/>
              <a:gd name="connsiteY0" fmla="*/ 0 h 659812"/>
              <a:gd name="connsiteX1" fmla="*/ 5654041 w 5654041"/>
              <a:gd name="connsiteY1" fmla="*/ 0 h 659812"/>
              <a:gd name="connsiteX2" fmla="*/ 5654041 w 5654041"/>
              <a:gd name="connsiteY2" fmla="*/ 659812 h 659812"/>
              <a:gd name="connsiteX3" fmla="*/ 0 w 5654041"/>
              <a:gd name="connsiteY3" fmla="*/ 659812 h 659812"/>
              <a:gd name="connsiteX4" fmla="*/ 0 w 5654041"/>
              <a:gd name="connsiteY4" fmla="*/ 0 h 65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659812">
                <a:moveTo>
                  <a:pt x="0" y="0"/>
                </a:moveTo>
                <a:lnTo>
                  <a:pt x="5654041" y="0"/>
                </a:lnTo>
                <a:lnTo>
                  <a:pt x="5654041" y="659812"/>
                </a:lnTo>
                <a:lnTo>
                  <a:pt x="0" y="6598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Bộ điều khiển PI mờ</a:t>
            </a:r>
          </a:p>
        </p:txBody>
      </p:sp>
      <p:sp>
        <p:nvSpPr>
          <p:cNvPr id="18" name="Freeform: Shape 17">
            <a:extLst>
              <a:ext uri="{FF2B5EF4-FFF2-40B4-BE49-F238E27FC236}">
                <a16:creationId xmlns:a16="http://schemas.microsoft.com/office/drawing/2014/main" id="{42076B60-833C-4ED2-8516-12E0106D9BF2}"/>
              </a:ext>
            </a:extLst>
          </p:cNvPr>
          <p:cNvSpPr/>
          <p:nvPr/>
        </p:nvSpPr>
        <p:spPr>
          <a:xfrm>
            <a:off x="426333" y="5064647"/>
            <a:ext cx="5669667" cy="375914"/>
          </a:xfrm>
          <a:custGeom>
            <a:avLst/>
            <a:gdLst>
              <a:gd name="connsiteX0" fmla="*/ 0 w 9086127"/>
              <a:gd name="connsiteY0" fmla="*/ 0 h 828000"/>
              <a:gd name="connsiteX1" fmla="*/ 9086127 w 9086127"/>
              <a:gd name="connsiteY1" fmla="*/ 0 h 828000"/>
              <a:gd name="connsiteX2" fmla="*/ 9086127 w 9086127"/>
              <a:gd name="connsiteY2" fmla="*/ 828000 h 828000"/>
              <a:gd name="connsiteX3" fmla="*/ 0 w 9086127"/>
              <a:gd name="connsiteY3" fmla="*/ 828000 h 828000"/>
              <a:gd name="connsiteX4" fmla="*/ 0 w 9086127"/>
              <a:gd name="connsiteY4" fmla="*/ 0 h 82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6127" h="828000">
                <a:moveTo>
                  <a:pt x="0" y="0"/>
                </a:moveTo>
                <a:lnTo>
                  <a:pt x="9086127" y="0"/>
                </a:lnTo>
                <a:lnTo>
                  <a:pt x="9086127" y="828000"/>
                </a:lnTo>
                <a:lnTo>
                  <a:pt x="0" y="82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8485"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vi-VN" sz="2800">
                <a:effectLst/>
                <a:latin typeface="Calibri" panose="020F0502020204030204" pitchFamily="34" charset="0"/>
                <a:ea typeface="Calibri" panose="020F0502020204030204" pitchFamily="34" charset="0"/>
                <a:cs typeface="Times New Roman" panose="02020603050405020304" pitchFamily="18" charset="0"/>
              </a:rPr>
              <a:t>Cấu trúc bộ điều khiển PI </a:t>
            </a:r>
            <a:endParaRPr lang="en-US" sz="2800" kern="1200">
              <a:latin typeface="Calibri" panose="020F0502020204030204" pitchFamily="34" charset="0"/>
              <a:ea typeface="Calibri" panose="020F0502020204030204" pitchFamily="34" charset="0"/>
              <a:cs typeface="Calibri" panose="020F0502020204030204" pitchFamily="34" charset="0"/>
            </a:endParaRPr>
          </a:p>
        </p:txBody>
      </p:sp>
      <p:sp>
        <p:nvSpPr>
          <p:cNvPr id="20" name="Freeform: Shape 19">
            <a:extLst>
              <a:ext uri="{FF2B5EF4-FFF2-40B4-BE49-F238E27FC236}">
                <a16:creationId xmlns:a16="http://schemas.microsoft.com/office/drawing/2014/main" id="{45518D1E-A55D-41BF-B57E-F017CE3FF710}"/>
              </a:ext>
            </a:extLst>
          </p:cNvPr>
          <p:cNvSpPr/>
          <p:nvPr/>
        </p:nvSpPr>
        <p:spPr>
          <a:xfrm>
            <a:off x="426333" y="5502141"/>
            <a:ext cx="5669667" cy="465750"/>
          </a:xfrm>
          <a:custGeom>
            <a:avLst/>
            <a:gdLst>
              <a:gd name="connsiteX0" fmla="*/ 0 w 9086127"/>
              <a:gd name="connsiteY0" fmla="*/ 0 h 828000"/>
              <a:gd name="connsiteX1" fmla="*/ 9086127 w 9086127"/>
              <a:gd name="connsiteY1" fmla="*/ 0 h 828000"/>
              <a:gd name="connsiteX2" fmla="*/ 9086127 w 9086127"/>
              <a:gd name="connsiteY2" fmla="*/ 828000 h 828000"/>
              <a:gd name="connsiteX3" fmla="*/ 0 w 9086127"/>
              <a:gd name="connsiteY3" fmla="*/ 828000 h 828000"/>
              <a:gd name="connsiteX4" fmla="*/ 0 w 9086127"/>
              <a:gd name="connsiteY4" fmla="*/ 0 h 82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6127" h="828000">
                <a:moveTo>
                  <a:pt x="0" y="0"/>
                </a:moveTo>
                <a:lnTo>
                  <a:pt x="9086127" y="0"/>
                </a:lnTo>
                <a:lnTo>
                  <a:pt x="9086127" y="828000"/>
                </a:lnTo>
                <a:lnTo>
                  <a:pt x="0" y="82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8485"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vi-VN" sz="2800">
                <a:effectLst/>
                <a:latin typeface="Calibri" panose="020F0502020204030204" pitchFamily="34" charset="0"/>
                <a:ea typeface="Calibri" panose="020F0502020204030204" pitchFamily="34" charset="0"/>
                <a:cs typeface="Times New Roman" panose="02020603050405020304" pitchFamily="18" charset="0"/>
              </a:rPr>
              <a:t>Thiết kế bộ điều khiển PI mờ</a:t>
            </a:r>
            <a:endParaRPr lang="en-US" sz="2800" kern="1200">
              <a:latin typeface="Calibri" panose="020F0502020204030204" pitchFamily="34" charset="0"/>
              <a:ea typeface="Calibri" panose="020F0502020204030204" pitchFamily="34" charset="0"/>
              <a:cs typeface="Calibri" panose="020F0502020204030204" pitchFamily="34" charset="0"/>
            </a:endParaRPr>
          </a:p>
        </p:txBody>
      </p:sp>
      <p:pic>
        <p:nvPicPr>
          <p:cNvPr id="28" name="Picture 27">
            <a:extLst>
              <a:ext uri="{FF2B5EF4-FFF2-40B4-BE49-F238E27FC236}">
                <a16:creationId xmlns:a16="http://schemas.microsoft.com/office/drawing/2014/main" id="{32D00A5E-209F-4D1F-B6C0-BC868584410E}"/>
              </a:ext>
            </a:extLst>
          </p:cNvPr>
          <p:cNvPicPr>
            <a:picLocks noChangeAspect="1"/>
          </p:cNvPicPr>
          <p:nvPr/>
        </p:nvPicPr>
        <p:blipFill>
          <a:blip r:embed="rId2"/>
          <a:stretch>
            <a:fillRect/>
          </a:stretch>
        </p:blipFill>
        <p:spPr>
          <a:xfrm>
            <a:off x="764966" y="1264378"/>
            <a:ext cx="10121915" cy="3579447"/>
          </a:xfrm>
          <a:prstGeom prst="rect">
            <a:avLst/>
          </a:prstGeom>
        </p:spPr>
      </p:pic>
    </p:spTree>
    <p:extLst>
      <p:ext uri="{BB962C8B-B14F-4D97-AF65-F5344CB8AC3E}">
        <p14:creationId xmlns:p14="http://schemas.microsoft.com/office/powerpoint/2010/main" val="874891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32D00A5E-209F-4D1F-B6C0-BC868584410E}"/>
              </a:ext>
            </a:extLst>
          </p:cNvPr>
          <p:cNvPicPr>
            <a:picLocks noChangeAspect="1"/>
          </p:cNvPicPr>
          <p:nvPr/>
        </p:nvPicPr>
        <p:blipFill>
          <a:blip r:embed="rId2"/>
          <a:stretch>
            <a:fillRect/>
          </a:stretch>
        </p:blipFill>
        <p:spPr>
          <a:xfrm>
            <a:off x="5307671" y="38474"/>
            <a:ext cx="6884329" cy="2434529"/>
          </a:xfrm>
          <a:prstGeom prst="rect">
            <a:avLst/>
          </a:prstGeom>
        </p:spPr>
      </p:pic>
      <p:sp>
        <p:nvSpPr>
          <p:cNvPr id="6" name="Freeform 6">
            <a:extLst>
              <a:ext uri="{FF2B5EF4-FFF2-40B4-BE49-F238E27FC236}">
                <a16:creationId xmlns:a16="http://schemas.microsoft.com/office/drawing/2014/main" id="{F7409494-A6CA-4405-94E0-DAF180B4DA5C}"/>
              </a:ext>
            </a:extLst>
          </p:cNvPr>
          <p:cNvSpPr/>
          <p:nvPr/>
        </p:nvSpPr>
        <p:spPr>
          <a:xfrm>
            <a:off x="171883" y="29114"/>
            <a:ext cx="5654041" cy="671925"/>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CƠ SỞ LÝ THUYẾT </a:t>
            </a:r>
          </a:p>
        </p:txBody>
      </p:sp>
      <p:sp>
        <p:nvSpPr>
          <p:cNvPr id="9" name="Freeform 7">
            <a:extLst>
              <a:ext uri="{FF2B5EF4-FFF2-40B4-BE49-F238E27FC236}">
                <a16:creationId xmlns:a16="http://schemas.microsoft.com/office/drawing/2014/main" id="{0488FAA3-9E87-4D11-B489-E1672652B1E0}"/>
              </a:ext>
            </a:extLst>
          </p:cNvPr>
          <p:cNvSpPr/>
          <p:nvPr/>
        </p:nvSpPr>
        <p:spPr>
          <a:xfrm>
            <a:off x="171883" y="-454438"/>
            <a:ext cx="7234757" cy="454438"/>
          </a:xfrm>
          <a:custGeom>
            <a:avLst/>
            <a:gdLst>
              <a:gd name="connsiteX0" fmla="*/ 0 w 5654041"/>
              <a:gd name="connsiteY0" fmla="*/ 0 h 659812"/>
              <a:gd name="connsiteX1" fmla="*/ 5654041 w 5654041"/>
              <a:gd name="connsiteY1" fmla="*/ 0 h 659812"/>
              <a:gd name="connsiteX2" fmla="*/ 5654041 w 5654041"/>
              <a:gd name="connsiteY2" fmla="*/ 659812 h 659812"/>
              <a:gd name="connsiteX3" fmla="*/ 0 w 5654041"/>
              <a:gd name="connsiteY3" fmla="*/ 659812 h 659812"/>
              <a:gd name="connsiteX4" fmla="*/ 0 w 5654041"/>
              <a:gd name="connsiteY4" fmla="*/ 0 h 65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659812">
                <a:moveTo>
                  <a:pt x="0" y="0"/>
                </a:moveTo>
                <a:lnTo>
                  <a:pt x="5654041" y="0"/>
                </a:lnTo>
                <a:lnTo>
                  <a:pt x="5654041" y="659812"/>
                </a:lnTo>
                <a:lnTo>
                  <a:pt x="0" y="6598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Đặc tính của động cơ điện một chiều</a:t>
            </a:r>
          </a:p>
        </p:txBody>
      </p:sp>
      <p:sp>
        <p:nvSpPr>
          <p:cNvPr id="10" name="Freeform 7">
            <a:extLst>
              <a:ext uri="{FF2B5EF4-FFF2-40B4-BE49-F238E27FC236}">
                <a16:creationId xmlns:a16="http://schemas.microsoft.com/office/drawing/2014/main" id="{BD907E1B-4D82-4FF9-BFE1-51BC94F3FD89}"/>
              </a:ext>
            </a:extLst>
          </p:cNvPr>
          <p:cNvSpPr/>
          <p:nvPr/>
        </p:nvSpPr>
        <p:spPr>
          <a:xfrm>
            <a:off x="171883" y="784453"/>
            <a:ext cx="5654041" cy="781974"/>
          </a:xfrm>
          <a:custGeom>
            <a:avLst/>
            <a:gdLst>
              <a:gd name="connsiteX0" fmla="*/ 0 w 5654041"/>
              <a:gd name="connsiteY0" fmla="*/ 0 h 659812"/>
              <a:gd name="connsiteX1" fmla="*/ 5654041 w 5654041"/>
              <a:gd name="connsiteY1" fmla="*/ 0 h 659812"/>
              <a:gd name="connsiteX2" fmla="*/ 5654041 w 5654041"/>
              <a:gd name="connsiteY2" fmla="*/ 659812 h 659812"/>
              <a:gd name="connsiteX3" fmla="*/ 0 w 5654041"/>
              <a:gd name="connsiteY3" fmla="*/ 659812 h 659812"/>
              <a:gd name="connsiteX4" fmla="*/ 0 w 5654041"/>
              <a:gd name="connsiteY4" fmla="*/ 0 h 65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659812">
                <a:moveTo>
                  <a:pt x="0" y="0"/>
                </a:moveTo>
                <a:lnTo>
                  <a:pt x="5654041" y="0"/>
                </a:lnTo>
                <a:lnTo>
                  <a:pt x="5654041" y="659812"/>
                </a:lnTo>
                <a:lnTo>
                  <a:pt x="0" y="6598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Bộ điều khiển PI mờ</a:t>
            </a:r>
          </a:p>
        </p:txBody>
      </p:sp>
      <p:sp>
        <p:nvSpPr>
          <p:cNvPr id="11" name="Freeform 8">
            <a:extLst>
              <a:ext uri="{FF2B5EF4-FFF2-40B4-BE49-F238E27FC236}">
                <a16:creationId xmlns:a16="http://schemas.microsoft.com/office/drawing/2014/main" id="{315457BB-8C0D-4815-9348-95A431B5E3A3}"/>
              </a:ext>
            </a:extLst>
          </p:cNvPr>
          <p:cNvSpPr/>
          <p:nvPr/>
        </p:nvSpPr>
        <p:spPr>
          <a:xfrm>
            <a:off x="12481559" y="1273927"/>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THIẾT KẾ BỘ ĐIỀU KHIỂN PI FUZZY</a:t>
            </a:r>
          </a:p>
        </p:txBody>
      </p:sp>
      <p:sp>
        <p:nvSpPr>
          <p:cNvPr id="12" name="Freeform 10">
            <a:extLst>
              <a:ext uri="{FF2B5EF4-FFF2-40B4-BE49-F238E27FC236}">
                <a16:creationId xmlns:a16="http://schemas.microsoft.com/office/drawing/2014/main" id="{0D360F50-DF94-4940-BD3A-F80B8DB1A837}"/>
              </a:ext>
            </a:extLst>
          </p:cNvPr>
          <p:cNvSpPr/>
          <p:nvPr/>
        </p:nvSpPr>
        <p:spPr>
          <a:xfrm>
            <a:off x="12481559" y="2790427"/>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MÔ PHỎNG HỆ THỐNG</a:t>
            </a:r>
          </a:p>
        </p:txBody>
      </p:sp>
      <p:sp>
        <p:nvSpPr>
          <p:cNvPr id="13" name="Freeform 12">
            <a:extLst>
              <a:ext uri="{FF2B5EF4-FFF2-40B4-BE49-F238E27FC236}">
                <a16:creationId xmlns:a16="http://schemas.microsoft.com/office/drawing/2014/main" id="{A75AD62D-19CF-4E08-B7C5-CA9E15A2E911}"/>
              </a:ext>
            </a:extLst>
          </p:cNvPr>
          <p:cNvSpPr/>
          <p:nvPr/>
        </p:nvSpPr>
        <p:spPr>
          <a:xfrm>
            <a:off x="12481559" y="4358677"/>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ỨNG DỤNG THỰC NGHIỆM</a:t>
            </a:r>
          </a:p>
        </p:txBody>
      </p:sp>
      <p:sp>
        <p:nvSpPr>
          <p:cNvPr id="14" name="Freeform 14">
            <a:extLst>
              <a:ext uri="{FF2B5EF4-FFF2-40B4-BE49-F238E27FC236}">
                <a16:creationId xmlns:a16="http://schemas.microsoft.com/office/drawing/2014/main" id="{51CD1188-6AB7-49E2-9FF9-A6C5BA600FE5}"/>
              </a:ext>
            </a:extLst>
          </p:cNvPr>
          <p:cNvSpPr/>
          <p:nvPr/>
        </p:nvSpPr>
        <p:spPr>
          <a:xfrm>
            <a:off x="12481559" y="6259939"/>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KẾT LUẬN</a:t>
            </a:r>
          </a:p>
        </p:txBody>
      </p:sp>
      <p:sp>
        <p:nvSpPr>
          <p:cNvPr id="15" name="Freeform 9">
            <a:extLst>
              <a:ext uri="{FF2B5EF4-FFF2-40B4-BE49-F238E27FC236}">
                <a16:creationId xmlns:a16="http://schemas.microsoft.com/office/drawing/2014/main" id="{F0ADFCD0-45ED-4D19-A07B-FCB16E254DDD}"/>
              </a:ext>
            </a:extLst>
          </p:cNvPr>
          <p:cNvSpPr/>
          <p:nvPr/>
        </p:nvSpPr>
        <p:spPr>
          <a:xfrm>
            <a:off x="12481559" y="1858927"/>
            <a:ext cx="5654041" cy="232875"/>
          </a:xfrm>
          <a:custGeom>
            <a:avLst/>
            <a:gdLst>
              <a:gd name="connsiteX0" fmla="*/ 0 w 5654041"/>
              <a:gd name="connsiteY0" fmla="*/ 0 h 931500"/>
              <a:gd name="connsiteX1" fmla="*/ 5654041 w 5654041"/>
              <a:gd name="connsiteY1" fmla="*/ 0 h 931500"/>
              <a:gd name="connsiteX2" fmla="*/ 5654041 w 5654041"/>
              <a:gd name="connsiteY2" fmla="*/ 931500 h 931500"/>
              <a:gd name="connsiteX3" fmla="*/ 0 w 5654041"/>
              <a:gd name="connsiteY3" fmla="*/ 931500 h 931500"/>
              <a:gd name="connsiteX4" fmla="*/ 0 w 5654041"/>
              <a:gd name="connsiteY4" fmla="*/ 0 h 93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31500">
                <a:moveTo>
                  <a:pt x="0" y="0"/>
                </a:moveTo>
                <a:lnTo>
                  <a:pt x="5654041" y="0"/>
                </a:lnTo>
                <a:lnTo>
                  <a:pt x="5654041" y="931500"/>
                </a:lnTo>
                <a:lnTo>
                  <a:pt x="0" y="931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Chuẩn hóa các biến vào ra</a:t>
            </a:r>
          </a:p>
        </p:txBody>
      </p:sp>
      <p:sp>
        <p:nvSpPr>
          <p:cNvPr id="16" name="Freeform 9">
            <a:extLst>
              <a:ext uri="{FF2B5EF4-FFF2-40B4-BE49-F238E27FC236}">
                <a16:creationId xmlns:a16="http://schemas.microsoft.com/office/drawing/2014/main" id="{71FC3069-FCDF-46D6-9364-3E4E781CEB57}"/>
              </a:ext>
            </a:extLst>
          </p:cNvPr>
          <p:cNvSpPr/>
          <p:nvPr/>
        </p:nvSpPr>
        <p:spPr>
          <a:xfrm>
            <a:off x="12481559" y="2219249"/>
            <a:ext cx="5654041" cy="465750"/>
          </a:xfrm>
          <a:custGeom>
            <a:avLst/>
            <a:gdLst>
              <a:gd name="connsiteX0" fmla="*/ 0 w 5654041"/>
              <a:gd name="connsiteY0" fmla="*/ 0 h 931500"/>
              <a:gd name="connsiteX1" fmla="*/ 5654041 w 5654041"/>
              <a:gd name="connsiteY1" fmla="*/ 0 h 931500"/>
              <a:gd name="connsiteX2" fmla="*/ 5654041 w 5654041"/>
              <a:gd name="connsiteY2" fmla="*/ 931500 h 931500"/>
              <a:gd name="connsiteX3" fmla="*/ 0 w 5654041"/>
              <a:gd name="connsiteY3" fmla="*/ 931500 h 931500"/>
              <a:gd name="connsiteX4" fmla="*/ 0 w 5654041"/>
              <a:gd name="connsiteY4" fmla="*/ 0 h 93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31500">
                <a:moveTo>
                  <a:pt x="0" y="0"/>
                </a:moveTo>
                <a:lnTo>
                  <a:pt x="5654041" y="0"/>
                </a:lnTo>
                <a:lnTo>
                  <a:pt x="5654041" y="931500"/>
                </a:lnTo>
                <a:lnTo>
                  <a:pt x="0" y="931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Định nghĩa các giá trị ngôn ngữ cho các biến vào/ra</a:t>
            </a:r>
          </a:p>
        </p:txBody>
      </p:sp>
      <p:sp>
        <p:nvSpPr>
          <p:cNvPr id="17" name="Freeform 11">
            <a:extLst>
              <a:ext uri="{FF2B5EF4-FFF2-40B4-BE49-F238E27FC236}">
                <a16:creationId xmlns:a16="http://schemas.microsoft.com/office/drawing/2014/main" id="{0A308926-9DCE-4B8E-BB2D-84D406F95D3E}"/>
              </a:ext>
            </a:extLst>
          </p:cNvPr>
          <p:cNvSpPr/>
          <p:nvPr/>
        </p:nvSpPr>
        <p:spPr>
          <a:xfrm>
            <a:off x="12481559" y="3375427"/>
            <a:ext cx="5654041" cy="327893"/>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Mô hình</a:t>
            </a:r>
          </a:p>
        </p:txBody>
      </p:sp>
      <p:sp>
        <p:nvSpPr>
          <p:cNvPr id="19" name="Freeform 11">
            <a:extLst>
              <a:ext uri="{FF2B5EF4-FFF2-40B4-BE49-F238E27FC236}">
                <a16:creationId xmlns:a16="http://schemas.microsoft.com/office/drawing/2014/main" id="{03E7B683-8902-44AA-86BA-C52D99D67242}"/>
              </a:ext>
            </a:extLst>
          </p:cNvPr>
          <p:cNvSpPr/>
          <p:nvPr/>
        </p:nvSpPr>
        <p:spPr>
          <a:xfrm>
            <a:off x="12481559" y="3688117"/>
            <a:ext cx="5654041" cy="327893"/>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a:effectLst/>
                <a:latin typeface="Calibri" panose="020F0502020204030204" pitchFamily="34" charset="0"/>
                <a:ea typeface="Calibri" panose="020F0502020204030204" pitchFamily="34" charset="0"/>
                <a:cs typeface="Calibri" panose="020F0502020204030204" pitchFamily="34" charset="0"/>
              </a:rPr>
              <a:t>Fuzzy </a:t>
            </a:r>
            <a:r>
              <a:rPr lang="vi-VN" sz="2000" b="1" err="1">
                <a:effectLst/>
                <a:latin typeface="Calibri" panose="020F0502020204030204" pitchFamily="34" charset="0"/>
                <a:ea typeface="Calibri" panose="020F0502020204030204" pitchFamily="34" charset="0"/>
                <a:cs typeface="Calibri" panose="020F0502020204030204" pitchFamily="34" charset="0"/>
              </a:rPr>
              <a:t>logic</a:t>
            </a:r>
            <a:r>
              <a:rPr lang="vi-VN" sz="2000" b="1">
                <a:effectLst/>
                <a:latin typeface="Calibri" panose="020F0502020204030204" pitchFamily="34" charset="0"/>
                <a:ea typeface="Calibri" panose="020F0502020204030204" pitchFamily="34" charset="0"/>
                <a:cs typeface="Calibri" panose="020F0502020204030204" pitchFamily="34" charset="0"/>
              </a:rPr>
              <a:t> trong </a:t>
            </a:r>
            <a:r>
              <a:rPr lang="en-US" sz="2000" b="1">
                <a:effectLst/>
                <a:latin typeface="Calibri" panose="020F0502020204030204" pitchFamily="34" charset="0"/>
                <a:ea typeface="Calibri" panose="020F0502020204030204" pitchFamily="34" charset="0"/>
                <a:cs typeface="Calibri" panose="020F0502020204030204" pitchFamily="34" charset="0"/>
              </a:rPr>
              <a:t>MATLAB</a:t>
            </a:r>
            <a:endParaRPr lang="vi-VN" sz="2000" b="1">
              <a:effectLst/>
              <a:latin typeface="Calibri" panose="020F0502020204030204" pitchFamily="34" charset="0"/>
              <a:ea typeface="Calibri" panose="020F0502020204030204" pitchFamily="34" charset="0"/>
              <a:cs typeface="Calibri" panose="020F0502020204030204" pitchFamily="34" charset="0"/>
            </a:endParaRPr>
          </a:p>
        </p:txBody>
      </p:sp>
      <p:sp>
        <p:nvSpPr>
          <p:cNvPr id="21" name="Freeform 11">
            <a:extLst>
              <a:ext uri="{FF2B5EF4-FFF2-40B4-BE49-F238E27FC236}">
                <a16:creationId xmlns:a16="http://schemas.microsoft.com/office/drawing/2014/main" id="{07F1C201-FF34-4CC9-BD01-9386490E7926}"/>
              </a:ext>
            </a:extLst>
          </p:cNvPr>
          <p:cNvSpPr/>
          <p:nvPr/>
        </p:nvSpPr>
        <p:spPr>
          <a:xfrm>
            <a:off x="12481559" y="4016010"/>
            <a:ext cx="5654041" cy="459309"/>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Kết quả mô phỏng</a:t>
            </a:r>
          </a:p>
        </p:txBody>
      </p:sp>
      <p:sp>
        <p:nvSpPr>
          <p:cNvPr id="22" name="Freeform 13">
            <a:extLst>
              <a:ext uri="{FF2B5EF4-FFF2-40B4-BE49-F238E27FC236}">
                <a16:creationId xmlns:a16="http://schemas.microsoft.com/office/drawing/2014/main" id="{AD7E2856-4597-441F-9448-26F86ADB82F5}"/>
              </a:ext>
            </a:extLst>
          </p:cNvPr>
          <p:cNvSpPr/>
          <p:nvPr/>
        </p:nvSpPr>
        <p:spPr>
          <a:xfrm>
            <a:off x="12481559" y="4943677"/>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Chuẩn bị</a:t>
            </a:r>
          </a:p>
        </p:txBody>
      </p:sp>
      <p:sp>
        <p:nvSpPr>
          <p:cNvPr id="23" name="Freeform 13">
            <a:extLst>
              <a:ext uri="{FF2B5EF4-FFF2-40B4-BE49-F238E27FC236}">
                <a16:creationId xmlns:a16="http://schemas.microsoft.com/office/drawing/2014/main" id="{5E0F0714-9A52-49D6-9BC8-06CDBBCD9074}"/>
              </a:ext>
            </a:extLst>
          </p:cNvPr>
          <p:cNvSpPr/>
          <p:nvPr/>
        </p:nvSpPr>
        <p:spPr>
          <a:xfrm>
            <a:off x="12481559" y="5281320"/>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Kết nối phần cứng</a:t>
            </a:r>
          </a:p>
        </p:txBody>
      </p:sp>
      <p:sp>
        <p:nvSpPr>
          <p:cNvPr id="24" name="Freeform 13">
            <a:extLst>
              <a:ext uri="{FF2B5EF4-FFF2-40B4-BE49-F238E27FC236}">
                <a16:creationId xmlns:a16="http://schemas.microsoft.com/office/drawing/2014/main" id="{9A1B0134-9C54-44C4-8C34-07CDCB04AE8C}"/>
              </a:ext>
            </a:extLst>
          </p:cNvPr>
          <p:cNvSpPr/>
          <p:nvPr/>
        </p:nvSpPr>
        <p:spPr>
          <a:xfrm>
            <a:off x="12481559" y="5638664"/>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Cấu hình và lập trình phần mềm</a:t>
            </a:r>
          </a:p>
        </p:txBody>
      </p:sp>
      <p:sp>
        <p:nvSpPr>
          <p:cNvPr id="25" name="Freeform 13">
            <a:extLst>
              <a:ext uri="{FF2B5EF4-FFF2-40B4-BE49-F238E27FC236}">
                <a16:creationId xmlns:a16="http://schemas.microsoft.com/office/drawing/2014/main" id="{4A400FD8-519C-4538-8133-A6439C74B0F1}"/>
              </a:ext>
            </a:extLst>
          </p:cNvPr>
          <p:cNvSpPr/>
          <p:nvPr/>
        </p:nvSpPr>
        <p:spPr>
          <a:xfrm>
            <a:off x="12481559" y="5961974"/>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Kết quả</a:t>
            </a:r>
          </a:p>
        </p:txBody>
      </p:sp>
      <p:sp>
        <p:nvSpPr>
          <p:cNvPr id="18" name="Freeform: Shape 17">
            <a:extLst>
              <a:ext uri="{FF2B5EF4-FFF2-40B4-BE49-F238E27FC236}">
                <a16:creationId xmlns:a16="http://schemas.microsoft.com/office/drawing/2014/main" id="{42076B60-833C-4ED2-8516-12E0106D9BF2}"/>
              </a:ext>
            </a:extLst>
          </p:cNvPr>
          <p:cNvSpPr/>
          <p:nvPr/>
        </p:nvSpPr>
        <p:spPr>
          <a:xfrm>
            <a:off x="426333" y="1378470"/>
            <a:ext cx="5669667" cy="375914"/>
          </a:xfrm>
          <a:custGeom>
            <a:avLst/>
            <a:gdLst>
              <a:gd name="connsiteX0" fmla="*/ 0 w 9086127"/>
              <a:gd name="connsiteY0" fmla="*/ 0 h 828000"/>
              <a:gd name="connsiteX1" fmla="*/ 9086127 w 9086127"/>
              <a:gd name="connsiteY1" fmla="*/ 0 h 828000"/>
              <a:gd name="connsiteX2" fmla="*/ 9086127 w 9086127"/>
              <a:gd name="connsiteY2" fmla="*/ 828000 h 828000"/>
              <a:gd name="connsiteX3" fmla="*/ 0 w 9086127"/>
              <a:gd name="connsiteY3" fmla="*/ 828000 h 828000"/>
              <a:gd name="connsiteX4" fmla="*/ 0 w 9086127"/>
              <a:gd name="connsiteY4" fmla="*/ 0 h 82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6127" h="828000">
                <a:moveTo>
                  <a:pt x="0" y="0"/>
                </a:moveTo>
                <a:lnTo>
                  <a:pt x="9086127" y="0"/>
                </a:lnTo>
                <a:lnTo>
                  <a:pt x="9086127" y="828000"/>
                </a:lnTo>
                <a:lnTo>
                  <a:pt x="0" y="82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8485"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vi-VN" sz="2800">
                <a:effectLst/>
                <a:latin typeface="Calibri" panose="020F0502020204030204" pitchFamily="34" charset="0"/>
                <a:ea typeface="Calibri" panose="020F0502020204030204" pitchFamily="34" charset="0"/>
                <a:cs typeface="Times New Roman" panose="02020603050405020304" pitchFamily="18" charset="0"/>
              </a:rPr>
              <a:t>Cấu trúc bộ điều khiển PI </a:t>
            </a:r>
            <a:endParaRPr lang="en-US" sz="2800" kern="1200">
              <a:latin typeface="Calibri" panose="020F0502020204030204" pitchFamily="34" charset="0"/>
              <a:ea typeface="Calibri" panose="020F0502020204030204" pitchFamily="34" charset="0"/>
              <a:cs typeface="Calibri" panose="020F0502020204030204" pitchFamily="34" charset="0"/>
            </a:endParaRPr>
          </a:p>
        </p:txBody>
      </p:sp>
      <p:sp>
        <p:nvSpPr>
          <p:cNvPr id="20" name="Freeform: Shape 19">
            <a:extLst>
              <a:ext uri="{FF2B5EF4-FFF2-40B4-BE49-F238E27FC236}">
                <a16:creationId xmlns:a16="http://schemas.microsoft.com/office/drawing/2014/main" id="{45518D1E-A55D-41BF-B57E-F017CE3FF710}"/>
              </a:ext>
            </a:extLst>
          </p:cNvPr>
          <p:cNvSpPr/>
          <p:nvPr/>
        </p:nvSpPr>
        <p:spPr>
          <a:xfrm>
            <a:off x="426333" y="5048445"/>
            <a:ext cx="5669667" cy="465750"/>
          </a:xfrm>
          <a:custGeom>
            <a:avLst/>
            <a:gdLst>
              <a:gd name="connsiteX0" fmla="*/ 0 w 9086127"/>
              <a:gd name="connsiteY0" fmla="*/ 0 h 828000"/>
              <a:gd name="connsiteX1" fmla="*/ 9086127 w 9086127"/>
              <a:gd name="connsiteY1" fmla="*/ 0 h 828000"/>
              <a:gd name="connsiteX2" fmla="*/ 9086127 w 9086127"/>
              <a:gd name="connsiteY2" fmla="*/ 828000 h 828000"/>
              <a:gd name="connsiteX3" fmla="*/ 0 w 9086127"/>
              <a:gd name="connsiteY3" fmla="*/ 828000 h 828000"/>
              <a:gd name="connsiteX4" fmla="*/ 0 w 9086127"/>
              <a:gd name="connsiteY4" fmla="*/ 0 h 82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6127" h="828000">
                <a:moveTo>
                  <a:pt x="0" y="0"/>
                </a:moveTo>
                <a:lnTo>
                  <a:pt x="9086127" y="0"/>
                </a:lnTo>
                <a:lnTo>
                  <a:pt x="9086127" y="828000"/>
                </a:lnTo>
                <a:lnTo>
                  <a:pt x="0" y="82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8485"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vi-VN" sz="2800">
                <a:effectLst/>
                <a:latin typeface="Calibri" panose="020F0502020204030204" pitchFamily="34" charset="0"/>
                <a:ea typeface="Calibri" panose="020F0502020204030204" pitchFamily="34" charset="0"/>
                <a:cs typeface="Times New Roman" panose="02020603050405020304" pitchFamily="18" charset="0"/>
              </a:rPr>
              <a:t>Thiết kế bộ điều khiển PI mờ</a:t>
            </a:r>
            <a:endParaRPr lang="en-US" sz="2800" kern="1200">
              <a:latin typeface="Calibri" panose="020F050202020403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8CB6AF64-EF12-43AB-A96F-A8A1D3B60F07}"/>
              </a:ext>
            </a:extLst>
          </p:cNvPr>
          <p:cNvGrpSpPr/>
          <p:nvPr/>
        </p:nvGrpSpPr>
        <p:grpSpPr>
          <a:xfrm>
            <a:off x="814344" y="2588088"/>
            <a:ext cx="7681624" cy="2264621"/>
            <a:chOff x="814344" y="2588088"/>
            <a:chExt cx="7681624" cy="2264621"/>
          </a:xfrm>
        </p:grpSpPr>
        <p:sp>
          <p:nvSpPr>
            <p:cNvPr id="26" name="TextBox 25">
              <a:extLst>
                <a:ext uri="{FF2B5EF4-FFF2-40B4-BE49-F238E27FC236}">
                  <a16:creationId xmlns:a16="http://schemas.microsoft.com/office/drawing/2014/main" id="{94A7BC65-4152-4F50-8E27-2BAF279C06CA}"/>
                </a:ext>
              </a:extLst>
            </p:cNvPr>
            <p:cNvSpPr txBox="1"/>
            <p:nvPr/>
          </p:nvSpPr>
          <p:spPr>
            <a:xfrm>
              <a:off x="814344" y="2588088"/>
              <a:ext cx="7681624" cy="506292"/>
            </a:xfrm>
            <a:prstGeom prst="rect">
              <a:avLst/>
            </a:prstGeom>
            <a:noFill/>
          </p:spPr>
          <p:txBody>
            <a:bodyPr wrap="square">
              <a:spAutoFit/>
            </a:bodyPr>
            <a:lstStyle/>
            <a:p>
              <a:pPr>
                <a:lnSpc>
                  <a:spcPct val="150000"/>
                </a:lnSpc>
                <a:spcAft>
                  <a:spcPts val="800"/>
                </a:spcAft>
              </a:pPr>
              <a:r>
                <a:rPr lang="vi-VN" sz="2000">
                  <a:effectLst/>
                  <a:latin typeface="Calibri" panose="020F0502020204030204" pitchFamily="34" charset="0"/>
                  <a:ea typeface="Calibri" panose="020F0502020204030204" pitchFamily="34" charset="0"/>
                  <a:cs typeface="Calibri" panose="020F0502020204030204" pitchFamily="34" charset="0"/>
                </a:rPr>
                <a:t>Bộ điều khiển PI được thực hiện bởi </a:t>
              </a:r>
              <a:r>
                <a:rPr lang="vi-VN" sz="2000" err="1">
                  <a:effectLst/>
                  <a:latin typeface="Calibri" panose="020F0502020204030204" pitchFamily="34" charset="0"/>
                  <a:ea typeface="Calibri" panose="020F0502020204030204" pitchFamily="34" charset="0"/>
                  <a:cs typeface="Calibri" panose="020F0502020204030204" pitchFamily="34" charset="0"/>
                </a:rPr>
                <a:t>Johnson</a:t>
              </a:r>
              <a:r>
                <a:rPr lang="vi-VN" sz="2000">
                  <a:effectLst/>
                  <a:latin typeface="Calibri" panose="020F0502020204030204" pitchFamily="34" charset="0"/>
                  <a:ea typeface="Calibri" panose="020F0502020204030204" pitchFamily="34" charset="0"/>
                  <a:cs typeface="Calibri" panose="020F0502020204030204" pitchFamily="34" charset="0"/>
                </a:rPr>
                <a:t> M.A. &amp; M.H. </a:t>
              </a:r>
              <a:r>
                <a:rPr lang="vi-VN" sz="2000" err="1">
                  <a:effectLst/>
                  <a:latin typeface="Calibri" panose="020F0502020204030204" pitchFamily="34" charset="0"/>
                  <a:ea typeface="Calibri" panose="020F0502020204030204" pitchFamily="34" charset="0"/>
                  <a:cs typeface="Calibri" panose="020F0502020204030204" pitchFamily="34" charset="0"/>
                </a:rPr>
                <a:t>Moradi</a:t>
              </a:r>
              <a:r>
                <a:rPr lang="vi-VN" sz="2000">
                  <a:effectLst/>
                  <a:latin typeface="Calibri" panose="020F0502020204030204" pitchFamily="34" charset="0"/>
                  <a:ea typeface="Calibri" panose="020F0502020204030204" pitchFamily="34" charset="0"/>
                  <a:cs typeface="Calibri" panose="020F0502020204030204" pitchFamily="34" charset="0"/>
                </a:rPr>
                <a:t>, 2005</a:t>
              </a:r>
              <a:endParaRPr lang="en-US" sz="2000">
                <a:effectLst/>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46E0435-3C36-4F59-88EB-4AFF94CF58F5}"/>
                    </a:ext>
                  </a:extLst>
                </p:cNvPr>
                <p:cNvSpPr txBox="1"/>
                <p:nvPr/>
              </p:nvSpPr>
              <p:spPr>
                <a:xfrm>
                  <a:off x="2681369" y="3061000"/>
                  <a:ext cx="3947573" cy="1791709"/>
                </a:xfrm>
                <a:prstGeom prst="rect">
                  <a:avLst/>
                </a:prstGeom>
                <a:noFill/>
              </p:spPr>
              <p:txBody>
                <a:bodyPr wrap="square">
                  <a:spAutoFit/>
                </a:bodyPr>
                <a:lstStyle/>
                <a:p>
                  <a:pPr>
                    <a:lnSpc>
                      <a:spcPct val="150000"/>
                    </a:lnSpc>
                    <a:spcAft>
                      <a:spcPts val="800"/>
                    </a:spcAft>
                    <a:buNone/>
                  </a:pPr>
                  <a14:m>
                    <m:oMathPara xmlns:m="http://schemas.openxmlformats.org/officeDocument/2006/math">
                      <m:oMathParaPr>
                        <m:jc m:val="centerGroup"/>
                      </m:oMathParaPr>
                      <m:oMath xmlns:m="http://schemas.openxmlformats.org/officeDocument/2006/math">
                        <m:r>
                          <m:rPr>
                            <m:sty m:val="p"/>
                          </m:rPr>
                          <a:rPr lang="vi-VN" sz="2000" i="0" smtClean="0">
                            <a:effectLst/>
                            <a:latin typeface="Cambria Math" panose="02040503050406030204" pitchFamily="18" charset="0"/>
                            <a:ea typeface="Calibri" panose="020F0502020204030204" pitchFamily="34" charset="0"/>
                            <a:cs typeface="Times New Roman" panose="02020603050405020304" pitchFamily="18" charset="0"/>
                          </a:rPr>
                          <m:t>Y</m:t>
                        </m:r>
                        <m:d>
                          <m:d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vi-VN" sz="2000" i="0">
                                <a:effectLst/>
                                <a:latin typeface="Cambria Math" panose="02040503050406030204" pitchFamily="18" charset="0"/>
                                <a:ea typeface="Calibri" panose="020F0502020204030204" pitchFamily="34" charset="0"/>
                                <a:cs typeface="Times New Roman" panose="02020603050405020304" pitchFamily="18" charset="0"/>
                              </a:rPr>
                              <m:t>t</m:t>
                            </m:r>
                          </m:e>
                        </m:d>
                        <m:r>
                          <a:rPr lang="vi-VN" sz="2000" i="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vi-VN" sz="2000" i="0">
                                <a:effectLst/>
                                <a:latin typeface="Cambria Math" panose="02040503050406030204" pitchFamily="18" charset="0"/>
                                <a:ea typeface="Calibri" panose="020F0502020204030204" pitchFamily="34" charset="0"/>
                                <a:cs typeface="Times New Roman" panose="02020603050405020304" pitchFamily="18" charset="0"/>
                              </a:rPr>
                              <m:t>K</m:t>
                            </m:r>
                          </m:e>
                          <m:sub>
                            <m:r>
                              <m:rPr>
                                <m:sty m:val="p"/>
                              </m:rPr>
                              <a:rPr lang="vi-VN" sz="2000" i="0">
                                <a:effectLst/>
                                <a:latin typeface="Cambria Math" panose="02040503050406030204" pitchFamily="18" charset="0"/>
                                <a:ea typeface="Calibri" panose="020F0502020204030204" pitchFamily="34" charset="0"/>
                                <a:cs typeface="Times New Roman" panose="02020603050405020304" pitchFamily="18" charset="0"/>
                              </a:rPr>
                              <m:t>p</m:t>
                            </m:r>
                          </m:sub>
                        </m:sSub>
                        <m:r>
                          <m:rPr>
                            <m:sty m:val="p"/>
                          </m:rPr>
                          <a:rPr lang="vi-VN" sz="2000" i="0">
                            <a:effectLst/>
                            <a:latin typeface="Cambria Math" panose="02040503050406030204" pitchFamily="18" charset="0"/>
                            <a:ea typeface="Calibri" panose="020F0502020204030204" pitchFamily="34" charset="0"/>
                            <a:cs typeface="Times New Roman" panose="02020603050405020304" pitchFamily="18" charset="0"/>
                          </a:rPr>
                          <m:t>e</m:t>
                        </m:r>
                        <m:d>
                          <m:d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vi-VN" sz="2000" i="0">
                                <a:effectLst/>
                                <a:latin typeface="Cambria Math" panose="02040503050406030204" pitchFamily="18" charset="0"/>
                                <a:ea typeface="Calibri" panose="020F0502020204030204" pitchFamily="34" charset="0"/>
                                <a:cs typeface="Times New Roman" panose="02020603050405020304" pitchFamily="18" charset="0"/>
                              </a:rPr>
                              <m:t>t</m:t>
                            </m:r>
                          </m:e>
                        </m:d>
                        <m:r>
                          <a:rPr lang="vi-VN" sz="2000" i="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vi-VN" sz="2000" i="0">
                                <a:effectLst/>
                                <a:latin typeface="Cambria Math" panose="02040503050406030204" pitchFamily="18" charset="0"/>
                                <a:ea typeface="Calibri" panose="020F0502020204030204" pitchFamily="34" charset="0"/>
                                <a:cs typeface="Times New Roman" panose="02020603050405020304" pitchFamily="18" charset="0"/>
                              </a:rPr>
                              <m:t>K</m:t>
                            </m:r>
                          </m:e>
                          <m:sub>
                            <m:r>
                              <m:rPr>
                                <m:sty m:val="p"/>
                              </m:rPr>
                              <a:rPr lang="vi-VN" sz="2000" i="0">
                                <a:effectLst/>
                                <a:latin typeface="Cambria Math" panose="02040503050406030204" pitchFamily="18" charset="0"/>
                                <a:ea typeface="Calibri" panose="020F0502020204030204" pitchFamily="34" charset="0"/>
                                <a:cs typeface="Times New Roman" panose="02020603050405020304" pitchFamily="18" charset="0"/>
                              </a:rPr>
                              <m:t>i</m:t>
                            </m:r>
                          </m:sub>
                        </m:sSub>
                        <m:nary>
                          <m:naryPr>
                            <m:limLoc m:val="subSup"/>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vi-VN" sz="2000" i="0">
                                <a:effectLst/>
                                <a:latin typeface="Cambria Math" panose="02040503050406030204" pitchFamily="18" charset="0"/>
                                <a:ea typeface="Calibri" panose="020F0502020204030204" pitchFamily="34" charset="0"/>
                                <a:cs typeface="Times New Roman" panose="02020603050405020304" pitchFamily="18" charset="0"/>
                              </a:rPr>
                              <m:t>0</m:t>
                            </m:r>
                          </m:sub>
                          <m:sup>
                            <m:r>
                              <m:rPr>
                                <m:sty m:val="p"/>
                              </m:rPr>
                              <a:rPr lang="vi-VN" sz="2000" i="0">
                                <a:effectLst/>
                                <a:latin typeface="Cambria Math" panose="02040503050406030204" pitchFamily="18" charset="0"/>
                                <a:ea typeface="Calibri" panose="020F0502020204030204" pitchFamily="34" charset="0"/>
                                <a:cs typeface="Times New Roman" panose="02020603050405020304" pitchFamily="18" charset="0"/>
                              </a:rPr>
                              <m:t>t</m:t>
                            </m:r>
                          </m:sup>
                          <m:e>
                            <m:r>
                              <m:rPr>
                                <m:sty m:val="p"/>
                              </m:rPr>
                              <a:rPr lang="vi-VN" sz="2000" i="0">
                                <a:effectLst/>
                                <a:latin typeface="Cambria Math" panose="02040503050406030204" pitchFamily="18" charset="0"/>
                                <a:ea typeface="Calibri" panose="020F0502020204030204" pitchFamily="34" charset="0"/>
                                <a:cs typeface="Times New Roman" panose="02020603050405020304" pitchFamily="18" charset="0"/>
                              </a:rPr>
                              <m:t>e</m:t>
                            </m:r>
                            <m:r>
                              <a:rPr lang="vi-VN" sz="2000" i="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vi-VN" sz="2000" i="0">
                                <a:effectLst/>
                                <a:latin typeface="Cambria Math" panose="02040503050406030204" pitchFamily="18" charset="0"/>
                                <a:ea typeface="Calibri" panose="020F0502020204030204" pitchFamily="34" charset="0"/>
                                <a:cs typeface="Times New Roman" panose="02020603050405020304" pitchFamily="18" charset="0"/>
                              </a:rPr>
                              <m:t>t</m:t>
                            </m:r>
                            <m:r>
                              <a:rPr lang="vi-VN" sz="2000" i="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vi-VN" sz="2000" i="0">
                                <a:effectLst/>
                                <a:latin typeface="Cambria Math" panose="02040503050406030204" pitchFamily="18" charset="0"/>
                                <a:ea typeface="Calibri" panose="020F0502020204030204" pitchFamily="34" charset="0"/>
                                <a:cs typeface="Times New Roman" panose="02020603050405020304" pitchFamily="18" charset="0"/>
                              </a:rPr>
                              <m:t>dt</m:t>
                            </m:r>
                          </m:e>
                        </m:nary>
                      </m:oMath>
                    </m:oMathPara>
                  </a14:m>
                  <a:endParaRPr lang="en-US" sz="200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Aft>
                      <a:spcPts val="800"/>
                    </a:spcAft>
                  </a:pPr>
                  <a14:m>
                    <m:oMathPara xmlns:m="http://schemas.openxmlformats.org/officeDocument/2006/math">
                      <m:oMathParaPr>
                        <m:jc m:val="centerGroup"/>
                      </m:oMathParaPr>
                      <m:oMath xmlns:m="http://schemas.openxmlformats.org/officeDocument/2006/math">
                        <m:r>
                          <m:rPr>
                            <m:sty m:val="p"/>
                          </m:rPr>
                          <a:rPr lang="vi-VN" sz="2000" i="0">
                            <a:effectLst/>
                            <a:latin typeface="Cambria Math" panose="02040503050406030204" pitchFamily="18" charset="0"/>
                            <a:ea typeface="Calibri" panose="020F0502020204030204" pitchFamily="34" charset="0"/>
                            <a:cs typeface="Times New Roman" panose="02020603050405020304" pitchFamily="18" charset="0"/>
                          </a:rPr>
                          <m:t>e</m:t>
                        </m:r>
                        <m:d>
                          <m:d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vi-VN" sz="2000" i="0">
                                <a:effectLst/>
                                <a:latin typeface="Cambria Math" panose="02040503050406030204" pitchFamily="18" charset="0"/>
                                <a:ea typeface="Calibri" panose="020F0502020204030204" pitchFamily="34" charset="0"/>
                                <a:cs typeface="Times New Roman" panose="02020603050405020304" pitchFamily="18" charset="0"/>
                              </a:rPr>
                              <m:t>t</m:t>
                            </m:r>
                          </m:e>
                        </m:d>
                        <m:r>
                          <a:rPr lang="vi-VN" sz="2000" i="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vi-VN" sz="2000" i="0">
                                <a:effectLst/>
                                <a:latin typeface="Cambria Math" panose="02040503050406030204" pitchFamily="18" charset="0"/>
                                <a:ea typeface="Calibri" panose="020F0502020204030204" pitchFamily="34" charset="0"/>
                                <a:cs typeface="Times New Roman" panose="02020603050405020304" pitchFamily="18" charset="0"/>
                              </a:rPr>
                              <m:t>X</m:t>
                            </m:r>
                          </m:e>
                          <m:sub>
                            <m:r>
                              <m:rPr>
                                <m:sty m:val="p"/>
                              </m:rPr>
                              <a:rPr lang="vi-VN" sz="2000" i="0">
                                <a:effectLst/>
                                <a:latin typeface="Cambria Math" panose="02040503050406030204" pitchFamily="18" charset="0"/>
                                <a:ea typeface="Calibri" panose="020F0502020204030204" pitchFamily="34" charset="0"/>
                                <a:cs typeface="Times New Roman" panose="02020603050405020304" pitchFamily="18" charset="0"/>
                              </a:rPr>
                              <m:t>ref</m:t>
                            </m:r>
                          </m:sub>
                        </m:sSub>
                        <m:d>
                          <m:d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vi-VN" sz="2000" i="0">
                                <a:effectLst/>
                                <a:latin typeface="Cambria Math" panose="02040503050406030204" pitchFamily="18" charset="0"/>
                                <a:ea typeface="Calibri" panose="020F0502020204030204" pitchFamily="34" charset="0"/>
                                <a:cs typeface="Times New Roman" panose="02020603050405020304" pitchFamily="18" charset="0"/>
                              </a:rPr>
                              <m:t>t</m:t>
                            </m:r>
                          </m:e>
                        </m:d>
                        <m:r>
                          <a:rPr lang="vi-VN" sz="2000" i="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vi-VN" sz="2000" i="0">
                            <a:effectLst/>
                            <a:latin typeface="Cambria Math" panose="02040503050406030204" pitchFamily="18" charset="0"/>
                            <a:ea typeface="Calibri" panose="020F0502020204030204" pitchFamily="34" charset="0"/>
                            <a:cs typeface="Times New Roman" panose="02020603050405020304" pitchFamily="18" charset="0"/>
                          </a:rPr>
                          <m:t>X</m:t>
                        </m:r>
                        <m:r>
                          <a:rPr lang="vi-VN" sz="2000" i="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vi-VN" sz="2000" i="0">
                            <a:effectLst/>
                            <a:latin typeface="Cambria Math" panose="02040503050406030204" pitchFamily="18" charset="0"/>
                            <a:ea typeface="Calibri" panose="020F0502020204030204" pitchFamily="34" charset="0"/>
                            <a:cs typeface="Times New Roman" panose="02020603050405020304" pitchFamily="18" charset="0"/>
                          </a:rPr>
                          <m:t>t</m:t>
                        </m:r>
                        <m:r>
                          <a:rPr lang="vi-VN" sz="2000" i="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2000">
                    <a:effectLst/>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7" name="TextBox 26">
                  <a:extLst>
                    <a:ext uri="{FF2B5EF4-FFF2-40B4-BE49-F238E27FC236}">
                      <a16:creationId xmlns:a16="http://schemas.microsoft.com/office/drawing/2014/main" id="{846E0435-3C36-4F59-88EB-4AFF94CF58F5}"/>
                    </a:ext>
                  </a:extLst>
                </p:cNvPr>
                <p:cNvSpPr txBox="1">
                  <a:spLocks noRot="1" noChangeAspect="1" noMove="1" noResize="1" noEditPoints="1" noAdjustHandles="1" noChangeArrowheads="1" noChangeShapeType="1" noTextEdit="1"/>
                </p:cNvSpPr>
                <p:nvPr/>
              </p:nvSpPr>
              <p:spPr>
                <a:xfrm>
                  <a:off x="2681369" y="3061000"/>
                  <a:ext cx="3947573" cy="1791709"/>
                </a:xfrm>
                <a:prstGeom prst="rect">
                  <a:avLst/>
                </a:prstGeom>
                <a:blipFill>
                  <a:blip r:embed="rId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AD26A08-7505-4FE3-B804-E6666E4D393A}"/>
                  </a:ext>
                </a:extLst>
              </p:cNvPr>
              <p:cNvSpPr txBox="1"/>
              <p:nvPr/>
            </p:nvSpPr>
            <p:spPr>
              <a:xfrm>
                <a:off x="576577" y="6972176"/>
                <a:ext cx="11747955" cy="731547"/>
              </a:xfrm>
              <a:prstGeom prst="rect">
                <a:avLst/>
              </a:prstGeom>
              <a:noFill/>
            </p:spPr>
            <p:txBody>
              <a:bodyPr wrap="square">
                <a:spAutoFit/>
              </a:bodyPr>
              <a:lstStyle/>
              <a:p>
                <a:r>
                  <a:rPr lang="vi-VN" sz="2000">
                    <a:effectLst/>
                    <a:latin typeface="Calibri" panose="020F0502020204030204" pitchFamily="34" charset="0"/>
                    <a:ea typeface="Calibri" panose="020F0502020204030204" pitchFamily="34" charset="0"/>
                    <a:cs typeface="Calibri" panose="020F0502020204030204" pitchFamily="34" charset="0"/>
                  </a:rPr>
                  <a:t>	Các thông số độ lợi </a:t>
                </a:r>
                <a14:m>
                  <m:oMath xmlns:m="http://schemas.openxmlformats.org/officeDocument/2006/math">
                    <m:sSub>
                      <m:sSubPr>
                        <m:ctrlPr>
                          <a:rPr lang="en-US" sz="2000" i="1">
                            <a:effectLst/>
                            <a:latin typeface="Cambria Math" panose="02040503050406030204" pitchFamily="18" charset="0"/>
                            <a:cs typeface="Times New Roman" panose="02020603050405020304" pitchFamily="18" charset="0"/>
                          </a:rPr>
                        </m:ctrlPr>
                      </m:sSubPr>
                      <m:e>
                        <m:r>
                          <a:rPr lang="vi-VN" sz="20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vi-VN" sz="2000" i="1">
                            <a:effectLst/>
                            <a:latin typeface="Cambria Math" panose="02040503050406030204" pitchFamily="18" charset="0"/>
                            <a:ea typeface="Calibri" panose="020F0502020204030204" pitchFamily="34" charset="0"/>
                            <a:cs typeface="Times New Roman" panose="02020603050405020304" pitchFamily="18" charset="0"/>
                          </a:rPr>
                          <m:t>𝑝</m:t>
                        </m:r>
                      </m:sub>
                    </m:sSub>
                  </m:oMath>
                </a14:m>
                <a:r>
                  <a:rPr lang="vi-VN" sz="2000">
                    <a:effectLst/>
                    <a:latin typeface="Calibri" panose="020F0502020204030204" pitchFamily="34" charset="0"/>
                    <a:ea typeface="Calibri" panose="020F0502020204030204" pitchFamily="34" charset="0"/>
                    <a:cs typeface="Calibri" panose="020F0502020204030204" pitchFamily="34" charset="0"/>
                  </a:rPr>
                  <a:t>​và </a:t>
                </a:r>
                <a14:m>
                  <m:oMath xmlns:m="http://schemas.openxmlformats.org/officeDocument/2006/math">
                    <m:sSub>
                      <m:sSubPr>
                        <m:ctrlPr>
                          <a:rPr lang="en-US" sz="2000" i="1">
                            <a:effectLst/>
                            <a:latin typeface="Cambria Math" panose="02040503050406030204" pitchFamily="18" charset="0"/>
                            <a:cs typeface="Times New Roman" panose="02020603050405020304" pitchFamily="18" charset="0"/>
                          </a:rPr>
                        </m:ctrlPr>
                      </m:sSubPr>
                      <m:e>
                        <m:r>
                          <a:rPr lang="vi-VN" sz="20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vi-VN" sz="2000" i="1">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vi-VN" sz="2000">
                    <a:effectLst/>
                    <a:latin typeface="Calibri" panose="020F0502020204030204" pitchFamily="34" charset="0"/>
                    <a:ea typeface="Calibri" panose="020F0502020204030204" pitchFamily="34" charset="0"/>
                    <a:cs typeface="Calibri" panose="020F0502020204030204" pitchFamily="34" charset="0"/>
                  </a:rPr>
                  <a:t>​ ​ ảnh hưởng đến thời gian tăng, độ vọt lố và thời gian </a:t>
                </a:r>
                <a:endParaRPr lang="en-US" sz="2000">
                  <a:effectLst/>
                  <a:latin typeface="Calibri" panose="020F0502020204030204" pitchFamily="34" charset="0"/>
                  <a:ea typeface="Calibri" panose="020F0502020204030204" pitchFamily="34" charset="0"/>
                  <a:cs typeface="Calibri" panose="020F0502020204030204" pitchFamily="34" charset="0"/>
                </a:endParaRPr>
              </a:p>
              <a:p>
                <a:r>
                  <a:rPr lang="en-US" sz="2000">
                    <a:latin typeface="Calibri" panose="020F0502020204030204" pitchFamily="34" charset="0"/>
                    <a:ea typeface="Calibri" panose="020F0502020204030204" pitchFamily="34" charset="0"/>
                    <a:cs typeface="Calibri" panose="020F0502020204030204" pitchFamily="34" charset="0"/>
                  </a:rPr>
                  <a:t>	</a:t>
                </a:r>
                <a:r>
                  <a:rPr lang="vi-VN" sz="2000">
                    <a:effectLst/>
                    <a:latin typeface="Calibri" panose="020F0502020204030204" pitchFamily="34" charset="0"/>
                    <a:ea typeface="Calibri" panose="020F0502020204030204" pitchFamily="34" charset="0"/>
                    <a:cs typeface="Calibri" panose="020F0502020204030204" pitchFamily="34" charset="0"/>
                  </a:rPr>
                  <a:t>xác lập của đáp ứng được cho trong bảng 1 (</a:t>
                </a:r>
                <a:r>
                  <a:rPr lang="vi-VN" sz="2000" err="1">
                    <a:effectLst/>
                    <a:latin typeface="Calibri" panose="020F0502020204030204" pitchFamily="34" charset="0"/>
                    <a:ea typeface="Calibri" panose="020F0502020204030204" pitchFamily="34" charset="0"/>
                    <a:cs typeface="Calibri" panose="020F0502020204030204" pitchFamily="34" charset="0"/>
                  </a:rPr>
                  <a:t>Kanagaraj</a:t>
                </a:r>
                <a:r>
                  <a:rPr lang="vi-VN" sz="2000">
                    <a:effectLst/>
                    <a:latin typeface="Calibri" panose="020F0502020204030204" pitchFamily="34" charset="0"/>
                    <a:ea typeface="Calibri" panose="020F0502020204030204" pitchFamily="34" charset="0"/>
                    <a:cs typeface="Calibri" panose="020F0502020204030204" pitchFamily="34" charset="0"/>
                  </a:rPr>
                  <a:t> </a:t>
                </a:r>
                <a:r>
                  <a:rPr lang="vi-VN" sz="2000" i="1" err="1">
                    <a:effectLst/>
                    <a:latin typeface="Calibri" panose="020F0502020204030204" pitchFamily="34" charset="0"/>
                    <a:ea typeface="Calibri" panose="020F0502020204030204" pitchFamily="34" charset="0"/>
                    <a:cs typeface="Calibri" panose="020F0502020204030204" pitchFamily="34" charset="0"/>
                  </a:rPr>
                  <a:t>et</a:t>
                </a:r>
                <a:r>
                  <a:rPr lang="vi-VN" sz="2000" i="1">
                    <a:effectLst/>
                    <a:latin typeface="Calibri" panose="020F0502020204030204" pitchFamily="34" charset="0"/>
                    <a:ea typeface="Calibri" panose="020F0502020204030204" pitchFamily="34" charset="0"/>
                    <a:cs typeface="Calibri" panose="020F0502020204030204" pitchFamily="34" charset="0"/>
                  </a:rPr>
                  <a:t>. </a:t>
                </a:r>
                <a:r>
                  <a:rPr lang="vi-VN" sz="2000" i="1" err="1">
                    <a:effectLst/>
                    <a:latin typeface="Calibri" panose="020F0502020204030204" pitchFamily="34" charset="0"/>
                    <a:ea typeface="Calibri" panose="020F0502020204030204" pitchFamily="34" charset="0"/>
                    <a:cs typeface="Calibri" panose="020F0502020204030204" pitchFamily="34" charset="0"/>
                  </a:rPr>
                  <a:t>al</a:t>
                </a:r>
                <a:r>
                  <a:rPr lang="vi-VN" sz="2000" i="1">
                    <a:effectLst/>
                    <a:latin typeface="Calibri" panose="020F0502020204030204" pitchFamily="34" charset="0"/>
                    <a:ea typeface="Calibri" panose="020F0502020204030204" pitchFamily="34" charset="0"/>
                    <a:cs typeface="Calibri" panose="020F0502020204030204" pitchFamily="34" charset="0"/>
                  </a:rPr>
                  <a:t>.</a:t>
                </a:r>
                <a:r>
                  <a:rPr lang="vi-VN" sz="2000">
                    <a:effectLst/>
                    <a:latin typeface="Calibri" panose="020F0502020204030204" pitchFamily="34" charset="0"/>
                    <a:ea typeface="Calibri" panose="020F0502020204030204" pitchFamily="34" charset="0"/>
                    <a:cs typeface="Calibri" panose="020F0502020204030204" pitchFamily="34" charset="0"/>
                  </a:rPr>
                  <a:t>, 2008)</a:t>
                </a:r>
                <a:endParaRPr lang="en-US" sz="200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2" name="TextBox 31">
                <a:extLst>
                  <a:ext uri="{FF2B5EF4-FFF2-40B4-BE49-F238E27FC236}">
                    <a16:creationId xmlns:a16="http://schemas.microsoft.com/office/drawing/2014/main" id="{4AD26A08-7505-4FE3-B804-E6666E4D393A}"/>
                  </a:ext>
                </a:extLst>
              </p:cNvPr>
              <p:cNvSpPr txBox="1">
                <a:spLocks noRot="1" noChangeAspect="1" noMove="1" noResize="1" noEditPoints="1" noAdjustHandles="1" noChangeArrowheads="1" noChangeShapeType="1" noTextEdit="1"/>
              </p:cNvSpPr>
              <p:nvPr/>
            </p:nvSpPr>
            <p:spPr>
              <a:xfrm>
                <a:off x="576577" y="6972176"/>
                <a:ext cx="11747955" cy="731547"/>
              </a:xfrm>
              <a:prstGeom prst="rect">
                <a:avLst/>
              </a:prstGeom>
              <a:blipFill>
                <a:blip r:embed="rId4"/>
                <a:stretch>
                  <a:fillRect t="-4167" b="-1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3" name="Table 32">
                <a:extLst>
                  <a:ext uri="{FF2B5EF4-FFF2-40B4-BE49-F238E27FC236}">
                    <a16:creationId xmlns:a16="http://schemas.microsoft.com/office/drawing/2014/main" id="{F24A4B51-CB15-40C8-A533-B87B6E2E3F70}"/>
                  </a:ext>
                </a:extLst>
              </p:cNvPr>
              <p:cNvGraphicFramePr>
                <a:graphicFrameLocks noGrp="1"/>
              </p:cNvGraphicFramePr>
              <p:nvPr>
                <p:extLst>
                  <p:ext uri="{D42A27DB-BD31-4B8C-83A1-F6EECF244321}">
                    <p14:modId xmlns:p14="http://schemas.microsoft.com/office/powerpoint/2010/main" val="975742154"/>
                  </p:ext>
                </p:extLst>
              </p:nvPr>
            </p:nvGraphicFramePr>
            <p:xfrm>
              <a:off x="999131" y="7865275"/>
              <a:ext cx="9760310" cy="1764469"/>
            </p:xfrm>
            <a:graphic>
              <a:graphicData uri="http://schemas.openxmlformats.org/drawingml/2006/table">
                <a:tbl>
                  <a:tblPr firstRow="1" bandRow="1">
                    <a:tableStyleId>{073A0DAA-6AF3-43AB-8588-CEC1D06C72B9}</a:tableStyleId>
                  </a:tblPr>
                  <a:tblGrid>
                    <a:gridCol w="1851756">
                      <a:extLst>
                        <a:ext uri="{9D8B030D-6E8A-4147-A177-3AD203B41FA5}">
                          <a16:colId xmlns:a16="http://schemas.microsoft.com/office/drawing/2014/main" val="920360022"/>
                        </a:ext>
                      </a:extLst>
                    </a:gridCol>
                    <a:gridCol w="1851756">
                      <a:extLst>
                        <a:ext uri="{9D8B030D-6E8A-4147-A177-3AD203B41FA5}">
                          <a16:colId xmlns:a16="http://schemas.microsoft.com/office/drawing/2014/main" val="82551856"/>
                        </a:ext>
                      </a:extLst>
                    </a:gridCol>
                    <a:gridCol w="1851756">
                      <a:extLst>
                        <a:ext uri="{9D8B030D-6E8A-4147-A177-3AD203B41FA5}">
                          <a16:colId xmlns:a16="http://schemas.microsoft.com/office/drawing/2014/main" val="1028450235"/>
                        </a:ext>
                      </a:extLst>
                    </a:gridCol>
                    <a:gridCol w="2431647">
                      <a:extLst>
                        <a:ext uri="{9D8B030D-6E8A-4147-A177-3AD203B41FA5}">
                          <a16:colId xmlns:a16="http://schemas.microsoft.com/office/drawing/2014/main" val="1767539266"/>
                        </a:ext>
                      </a:extLst>
                    </a:gridCol>
                    <a:gridCol w="1773395">
                      <a:extLst>
                        <a:ext uri="{9D8B030D-6E8A-4147-A177-3AD203B41FA5}">
                          <a16:colId xmlns:a16="http://schemas.microsoft.com/office/drawing/2014/main" val="2985443316"/>
                        </a:ext>
                      </a:extLst>
                    </a:gridCol>
                  </a:tblGrid>
                  <a:tr h="457957">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Độ lợi</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Thời gian tăng</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Độ vọt lố</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Thời gian xác lập</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Sai số xác lập</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2109110"/>
                      </a:ext>
                    </a:extLst>
                  </a:tr>
                  <a:tr h="672900">
                    <a:tc>
                      <a:txBody>
                        <a:bodyPr/>
                        <a:lstStyle/>
                        <a:p>
                          <a:pPr algn="ctr">
                            <a:lnSpc>
                              <a:spcPct val="150000"/>
                            </a:lnSpc>
                            <a:spcAft>
                              <a:spcPts val="800"/>
                            </a:spcAft>
                            <a:buNone/>
                          </a:pPr>
                          <a14:m>
                            <m:oMathPara xmlns:m="http://schemas.openxmlformats.org/officeDocument/2006/math">
                              <m:oMathParaPr>
                                <m:jc m:val="centerGroup"/>
                              </m:oMathParaPr>
                              <m:oMath xmlns:m="http://schemas.openxmlformats.org/officeDocument/2006/math">
                                <m:sSub>
                                  <m:sSubPr>
                                    <m:ctrlPr>
                                      <a:rPr lang="en-US" sz="220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2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𝐾</m:t>
                                    </m:r>
                                  </m:e>
                                  <m:sub>
                                    <m:r>
                                      <a:rPr lang="vi-VN" sz="2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𝑝</m:t>
                                    </m:r>
                                  </m:sub>
                                </m:sSub>
                              </m:oMath>
                            </m:oMathPara>
                          </a14:m>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Giảm</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Tăng</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Thay đổi ít</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Giảm</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41581418"/>
                      </a:ext>
                    </a:extLst>
                  </a:tr>
                  <a:tr h="633612">
                    <a:tc>
                      <a:txBody>
                        <a:bodyPr/>
                        <a:lstStyle/>
                        <a:p>
                          <a:pPr algn="ctr">
                            <a:lnSpc>
                              <a:spcPct val="150000"/>
                            </a:lnSpc>
                            <a:spcAft>
                              <a:spcPts val="800"/>
                            </a:spcAft>
                            <a:buNone/>
                          </a:pPr>
                          <a14:m>
                            <m:oMathPara xmlns:m="http://schemas.openxmlformats.org/officeDocument/2006/math">
                              <m:oMathParaPr>
                                <m:jc m:val="centerGroup"/>
                              </m:oMathParaPr>
                              <m:oMath xmlns:m="http://schemas.openxmlformats.org/officeDocument/2006/math">
                                <m:sSub>
                                  <m:sSubPr>
                                    <m:ctrlPr>
                                      <a:rPr lang="en-US" sz="220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2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𝐾</m:t>
                                    </m:r>
                                  </m:e>
                                  <m:sub>
                                    <m:r>
                                      <a:rPr lang="vi-VN" sz="2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m:oMathPara>
                          </a14:m>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Giảm</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Tăng</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Tăng</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Triệt tiêu</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4378150"/>
                      </a:ext>
                    </a:extLst>
                  </a:tr>
                </a:tbl>
              </a:graphicData>
            </a:graphic>
          </p:graphicFrame>
        </mc:Choice>
        <mc:Fallback xmlns="">
          <p:graphicFrame>
            <p:nvGraphicFramePr>
              <p:cNvPr id="33" name="Table 32">
                <a:extLst>
                  <a:ext uri="{FF2B5EF4-FFF2-40B4-BE49-F238E27FC236}">
                    <a16:creationId xmlns:a16="http://schemas.microsoft.com/office/drawing/2014/main" id="{F24A4B51-CB15-40C8-A533-B87B6E2E3F70}"/>
                  </a:ext>
                </a:extLst>
              </p:cNvPr>
              <p:cNvGraphicFramePr>
                <a:graphicFrameLocks noGrp="1"/>
              </p:cNvGraphicFramePr>
              <p:nvPr>
                <p:extLst>
                  <p:ext uri="{D42A27DB-BD31-4B8C-83A1-F6EECF244321}">
                    <p14:modId xmlns:p14="http://schemas.microsoft.com/office/powerpoint/2010/main" val="975742154"/>
                  </p:ext>
                </p:extLst>
              </p:nvPr>
            </p:nvGraphicFramePr>
            <p:xfrm>
              <a:off x="999131" y="7865275"/>
              <a:ext cx="9760310" cy="1764469"/>
            </p:xfrm>
            <a:graphic>
              <a:graphicData uri="http://schemas.openxmlformats.org/drawingml/2006/table">
                <a:tbl>
                  <a:tblPr firstRow="1" bandRow="1">
                    <a:tableStyleId>{073A0DAA-6AF3-43AB-8588-CEC1D06C72B9}</a:tableStyleId>
                  </a:tblPr>
                  <a:tblGrid>
                    <a:gridCol w="1851756">
                      <a:extLst>
                        <a:ext uri="{9D8B030D-6E8A-4147-A177-3AD203B41FA5}">
                          <a16:colId xmlns:a16="http://schemas.microsoft.com/office/drawing/2014/main" val="920360022"/>
                        </a:ext>
                      </a:extLst>
                    </a:gridCol>
                    <a:gridCol w="1851756">
                      <a:extLst>
                        <a:ext uri="{9D8B030D-6E8A-4147-A177-3AD203B41FA5}">
                          <a16:colId xmlns:a16="http://schemas.microsoft.com/office/drawing/2014/main" val="82551856"/>
                        </a:ext>
                      </a:extLst>
                    </a:gridCol>
                    <a:gridCol w="1851756">
                      <a:extLst>
                        <a:ext uri="{9D8B030D-6E8A-4147-A177-3AD203B41FA5}">
                          <a16:colId xmlns:a16="http://schemas.microsoft.com/office/drawing/2014/main" val="1028450235"/>
                        </a:ext>
                      </a:extLst>
                    </a:gridCol>
                    <a:gridCol w="2431647">
                      <a:extLst>
                        <a:ext uri="{9D8B030D-6E8A-4147-A177-3AD203B41FA5}">
                          <a16:colId xmlns:a16="http://schemas.microsoft.com/office/drawing/2014/main" val="1767539266"/>
                        </a:ext>
                      </a:extLst>
                    </a:gridCol>
                    <a:gridCol w="1773395">
                      <a:extLst>
                        <a:ext uri="{9D8B030D-6E8A-4147-A177-3AD203B41FA5}">
                          <a16:colId xmlns:a16="http://schemas.microsoft.com/office/drawing/2014/main" val="2985443316"/>
                        </a:ext>
                      </a:extLst>
                    </a:gridCol>
                  </a:tblGrid>
                  <a:tr h="457957">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Độ lợi</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Thời gian tăng</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Độ vọt lố</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Thời gian xác lập</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Sai số xác lập</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2109110"/>
                      </a:ext>
                    </a:extLst>
                  </a:tr>
                  <a:tr h="672900">
                    <a:tc>
                      <a:txBody>
                        <a:bodyPr/>
                        <a:lstStyle/>
                        <a:p>
                          <a:endParaRPr lang="en-US"/>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29" t="-68468" r="-427961" b="-105405"/>
                          </a:stretch>
                        </a:blip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Giảm</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Tăng</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Thay đổi ít</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Giảm</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41581418"/>
                      </a:ext>
                    </a:extLst>
                  </a:tr>
                  <a:tr h="633612">
                    <a:tc>
                      <a:txBody>
                        <a:bodyPr/>
                        <a:lstStyle/>
                        <a:p>
                          <a:endParaRPr lang="en-US"/>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329" t="-179808" r="-427961" b="-12500"/>
                          </a:stretch>
                        </a:blip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Giảm</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Tăng</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Tăng</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Triệt tiêu</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4378150"/>
                      </a:ext>
                    </a:extLst>
                  </a:tr>
                </a:tbl>
              </a:graphicData>
            </a:graphic>
          </p:graphicFrame>
        </mc:Fallback>
      </mc:AlternateContent>
    </p:spTree>
    <p:extLst>
      <p:ext uri="{BB962C8B-B14F-4D97-AF65-F5344CB8AC3E}">
        <p14:creationId xmlns:p14="http://schemas.microsoft.com/office/powerpoint/2010/main" val="1394538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F7409494-A6CA-4405-94E0-DAF180B4DA5C}"/>
              </a:ext>
            </a:extLst>
          </p:cNvPr>
          <p:cNvSpPr/>
          <p:nvPr/>
        </p:nvSpPr>
        <p:spPr>
          <a:xfrm>
            <a:off x="171883" y="29114"/>
            <a:ext cx="5654041" cy="671925"/>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CƠ SỞ LÝ THUYẾT </a:t>
            </a:r>
          </a:p>
        </p:txBody>
      </p:sp>
      <p:sp>
        <p:nvSpPr>
          <p:cNvPr id="9" name="Freeform 7">
            <a:extLst>
              <a:ext uri="{FF2B5EF4-FFF2-40B4-BE49-F238E27FC236}">
                <a16:creationId xmlns:a16="http://schemas.microsoft.com/office/drawing/2014/main" id="{0488FAA3-9E87-4D11-B489-E1672652B1E0}"/>
              </a:ext>
            </a:extLst>
          </p:cNvPr>
          <p:cNvSpPr/>
          <p:nvPr/>
        </p:nvSpPr>
        <p:spPr>
          <a:xfrm>
            <a:off x="171883" y="-454438"/>
            <a:ext cx="7234757" cy="454438"/>
          </a:xfrm>
          <a:custGeom>
            <a:avLst/>
            <a:gdLst>
              <a:gd name="connsiteX0" fmla="*/ 0 w 5654041"/>
              <a:gd name="connsiteY0" fmla="*/ 0 h 659812"/>
              <a:gd name="connsiteX1" fmla="*/ 5654041 w 5654041"/>
              <a:gd name="connsiteY1" fmla="*/ 0 h 659812"/>
              <a:gd name="connsiteX2" fmla="*/ 5654041 w 5654041"/>
              <a:gd name="connsiteY2" fmla="*/ 659812 h 659812"/>
              <a:gd name="connsiteX3" fmla="*/ 0 w 5654041"/>
              <a:gd name="connsiteY3" fmla="*/ 659812 h 659812"/>
              <a:gd name="connsiteX4" fmla="*/ 0 w 5654041"/>
              <a:gd name="connsiteY4" fmla="*/ 0 h 65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659812">
                <a:moveTo>
                  <a:pt x="0" y="0"/>
                </a:moveTo>
                <a:lnTo>
                  <a:pt x="5654041" y="0"/>
                </a:lnTo>
                <a:lnTo>
                  <a:pt x="5654041" y="659812"/>
                </a:lnTo>
                <a:lnTo>
                  <a:pt x="0" y="6598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Đặc tính của động cơ điện một chiều</a:t>
            </a:r>
          </a:p>
        </p:txBody>
      </p:sp>
      <p:sp>
        <p:nvSpPr>
          <p:cNvPr id="10" name="Freeform 7">
            <a:extLst>
              <a:ext uri="{FF2B5EF4-FFF2-40B4-BE49-F238E27FC236}">
                <a16:creationId xmlns:a16="http://schemas.microsoft.com/office/drawing/2014/main" id="{BD907E1B-4D82-4FF9-BFE1-51BC94F3FD89}"/>
              </a:ext>
            </a:extLst>
          </p:cNvPr>
          <p:cNvSpPr/>
          <p:nvPr/>
        </p:nvSpPr>
        <p:spPr>
          <a:xfrm>
            <a:off x="171883" y="784453"/>
            <a:ext cx="5654041" cy="781974"/>
          </a:xfrm>
          <a:custGeom>
            <a:avLst/>
            <a:gdLst>
              <a:gd name="connsiteX0" fmla="*/ 0 w 5654041"/>
              <a:gd name="connsiteY0" fmla="*/ 0 h 659812"/>
              <a:gd name="connsiteX1" fmla="*/ 5654041 w 5654041"/>
              <a:gd name="connsiteY1" fmla="*/ 0 h 659812"/>
              <a:gd name="connsiteX2" fmla="*/ 5654041 w 5654041"/>
              <a:gd name="connsiteY2" fmla="*/ 659812 h 659812"/>
              <a:gd name="connsiteX3" fmla="*/ 0 w 5654041"/>
              <a:gd name="connsiteY3" fmla="*/ 659812 h 659812"/>
              <a:gd name="connsiteX4" fmla="*/ 0 w 5654041"/>
              <a:gd name="connsiteY4" fmla="*/ 0 h 65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659812">
                <a:moveTo>
                  <a:pt x="0" y="0"/>
                </a:moveTo>
                <a:lnTo>
                  <a:pt x="5654041" y="0"/>
                </a:lnTo>
                <a:lnTo>
                  <a:pt x="5654041" y="659812"/>
                </a:lnTo>
                <a:lnTo>
                  <a:pt x="0" y="6598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Bộ điều khiển PI mờ</a:t>
            </a:r>
          </a:p>
        </p:txBody>
      </p:sp>
      <p:sp>
        <p:nvSpPr>
          <p:cNvPr id="11" name="Freeform 8">
            <a:extLst>
              <a:ext uri="{FF2B5EF4-FFF2-40B4-BE49-F238E27FC236}">
                <a16:creationId xmlns:a16="http://schemas.microsoft.com/office/drawing/2014/main" id="{315457BB-8C0D-4815-9348-95A431B5E3A3}"/>
              </a:ext>
            </a:extLst>
          </p:cNvPr>
          <p:cNvSpPr/>
          <p:nvPr/>
        </p:nvSpPr>
        <p:spPr>
          <a:xfrm>
            <a:off x="12481559" y="1273927"/>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THIẾT KẾ BỘ ĐIỀU KHIỂN PI FUZZY</a:t>
            </a:r>
          </a:p>
        </p:txBody>
      </p:sp>
      <p:sp>
        <p:nvSpPr>
          <p:cNvPr id="12" name="Freeform 10">
            <a:extLst>
              <a:ext uri="{FF2B5EF4-FFF2-40B4-BE49-F238E27FC236}">
                <a16:creationId xmlns:a16="http://schemas.microsoft.com/office/drawing/2014/main" id="{0D360F50-DF94-4940-BD3A-F80B8DB1A837}"/>
              </a:ext>
            </a:extLst>
          </p:cNvPr>
          <p:cNvSpPr/>
          <p:nvPr/>
        </p:nvSpPr>
        <p:spPr>
          <a:xfrm>
            <a:off x="12481559" y="2790427"/>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MÔ PHỎNG HỆ THỐNG</a:t>
            </a:r>
          </a:p>
        </p:txBody>
      </p:sp>
      <p:sp>
        <p:nvSpPr>
          <p:cNvPr id="13" name="Freeform 12">
            <a:extLst>
              <a:ext uri="{FF2B5EF4-FFF2-40B4-BE49-F238E27FC236}">
                <a16:creationId xmlns:a16="http://schemas.microsoft.com/office/drawing/2014/main" id="{A75AD62D-19CF-4E08-B7C5-CA9E15A2E911}"/>
              </a:ext>
            </a:extLst>
          </p:cNvPr>
          <p:cNvSpPr/>
          <p:nvPr/>
        </p:nvSpPr>
        <p:spPr>
          <a:xfrm>
            <a:off x="12481559" y="4358677"/>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ỨNG DỤNG THỰC NGHIỆM</a:t>
            </a:r>
          </a:p>
        </p:txBody>
      </p:sp>
      <p:sp>
        <p:nvSpPr>
          <p:cNvPr id="14" name="Freeform 14">
            <a:extLst>
              <a:ext uri="{FF2B5EF4-FFF2-40B4-BE49-F238E27FC236}">
                <a16:creationId xmlns:a16="http://schemas.microsoft.com/office/drawing/2014/main" id="{51CD1188-6AB7-49E2-9FF9-A6C5BA600FE5}"/>
              </a:ext>
            </a:extLst>
          </p:cNvPr>
          <p:cNvSpPr/>
          <p:nvPr/>
        </p:nvSpPr>
        <p:spPr>
          <a:xfrm>
            <a:off x="12481559" y="6259939"/>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KẾT LUẬN</a:t>
            </a:r>
          </a:p>
        </p:txBody>
      </p:sp>
      <p:sp>
        <p:nvSpPr>
          <p:cNvPr id="15" name="Freeform 9">
            <a:extLst>
              <a:ext uri="{FF2B5EF4-FFF2-40B4-BE49-F238E27FC236}">
                <a16:creationId xmlns:a16="http://schemas.microsoft.com/office/drawing/2014/main" id="{F0ADFCD0-45ED-4D19-A07B-FCB16E254DDD}"/>
              </a:ext>
            </a:extLst>
          </p:cNvPr>
          <p:cNvSpPr/>
          <p:nvPr/>
        </p:nvSpPr>
        <p:spPr>
          <a:xfrm>
            <a:off x="12481559" y="1858927"/>
            <a:ext cx="5654041" cy="232875"/>
          </a:xfrm>
          <a:custGeom>
            <a:avLst/>
            <a:gdLst>
              <a:gd name="connsiteX0" fmla="*/ 0 w 5654041"/>
              <a:gd name="connsiteY0" fmla="*/ 0 h 931500"/>
              <a:gd name="connsiteX1" fmla="*/ 5654041 w 5654041"/>
              <a:gd name="connsiteY1" fmla="*/ 0 h 931500"/>
              <a:gd name="connsiteX2" fmla="*/ 5654041 w 5654041"/>
              <a:gd name="connsiteY2" fmla="*/ 931500 h 931500"/>
              <a:gd name="connsiteX3" fmla="*/ 0 w 5654041"/>
              <a:gd name="connsiteY3" fmla="*/ 931500 h 931500"/>
              <a:gd name="connsiteX4" fmla="*/ 0 w 5654041"/>
              <a:gd name="connsiteY4" fmla="*/ 0 h 93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31500">
                <a:moveTo>
                  <a:pt x="0" y="0"/>
                </a:moveTo>
                <a:lnTo>
                  <a:pt x="5654041" y="0"/>
                </a:lnTo>
                <a:lnTo>
                  <a:pt x="5654041" y="931500"/>
                </a:lnTo>
                <a:lnTo>
                  <a:pt x="0" y="931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Chuẩn hóa các biến vào ra</a:t>
            </a:r>
          </a:p>
        </p:txBody>
      </p:sp>
      <p:sp>
        <p:nvSpPr>
          <p:cNvPr id="16" name="Freeform 9">
            <a:extLst>
              <a:ext uri="{FF2B5EF4-FFF2-40B4-BE49-F238E27FC236}">
                <a16:creationId xmlns:a16="http://schemas.microsoft.com/office/drawing/2014/main" id="{71FC3069-FCDF-46D6-9364-3E4E781CEB57}"/>
              </a:ext>
            </a:extLst>
          </p:cNvPr>
          <p:cNvSpPr/>
          <p:nvPr/>
        </p:nvSpPr>
        <p:spPr>
          <a:xfrm>
            <a:off x="12481559" y="2219249"/>
            <a:ext cx="5654041" cy="465750"/>
          </a:xfrm>
          <a:custGeom>
            <a:avLst/>
            <a:gdLst>
              <a:gd name="connsiteX0" fmla="*/ 0 w 5654041"/>
              <a:gd name="connsiteY0" fmla="*/ 0 h 931500"/>
              <a:gd name="connsiteX1" fmla="*/ 5654041 w 5654041"/>
              <a:gd name="connsiteY1" fmla="*/ 0 h 931500"/>
              <a:gd name="connsiteX2" fmla="*/ 5654041 w 5654041"/>
              <a:gd name="connsiteY2" fmla="*/ 931500 h 931500"/>
              <a:gd name="connsiteX3" fmla="*/ 0 w 5654041"/>
              <a:gd name="connsiteY3" fmla="*/ 931500 h 931500"/>
              <a:gd name="connsiteX4" fmla="*/ 0 w 5654041"/>
              <a:gd name="connsiteY4" fmla="*/ 0 h 93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31500">
                <a:moveTo>
                  <a:pt x="0" y="0"/>
                </a:moveTo>
                <a:lnTo>
                  <a:pt x="5654041" y="0"/>
                </a:lnTo>
                <a:lnTo>
                  <a:pt x="5654041" y="931500"/>
                </a:lnTo>
                <a:lnTo>
                  <a:pt x="0" y="931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Định nghĩa các giá trị ngôn ngữ cho các biến vào/ra</a:t>
            </a:r>
          </a:p>
        </p:txBody>
      </p:sp>
      <p:sp>
        <p:nvSpPr>
          <p:cNvPr id="17" name="Freeform 11">
            <a:extLst>
              <a:ext uri="{FF2B5EF4-FFF2-40B4-BE49-F238E27FC236}">
                <a16:creationId xmlns:a16="http://schemas.microsoft.com/office/drawing/2014/main" id="{0A308926-9DCE-4B8E-BB2D-84D406F95D3E}"/>
              </a:ext>
            </a:extLst>
          </p:cNvPr>
          <p:cNvSpPr/>
          <p:nvPr/>
        </p:nvSpPr>
        <p:spPr>
          <a:xfrm>
            <a:off x="12481559" y="3375427"/>
            <a:ext cx="5654041" cy="327893"/>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Mô hình</a:t>
            </a:r>
          </a:p>
        </p:txBody>
      </p:sp>
      <p:sp>
        <p:nvSpPr>
          <p:cNvPr id="19" name="Freeform 11">
            <a:extLst>
              <a:ext uri="{FF2B5EF4-FFF2-40B4-BE49-F238E27FC236}">
                <a16:creationId xmlns:a16="http://schemas.microsoft.com/office/drawing/2014/main" id="{03E7B683-8902-44AA-86BA-C52D99D67242}"/>
              </a:ext>
            </a:extLst>
          </p:cNvPr>
          <p:cNvSpPr/>
          <p:nvPr/>
        </p:nvSpPr>
        <p:spPr>
          <a:xfrm>
            <a:off x="12481559" y="3688117"/>
            <a:ext cx="5654041" cy="327893"/>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a:effectLst/>
                <a:latin typeface="Calibri" panose="020F0502020204030204" pitchFamily="34" charset="0"/>
                <a:ea typeface="Calibri" panose="020F0502020204030204" pitchFamily="34" charset="0"/>
                <a:cs typeface="Calibri" panose="020F0502020204030204" pitchFamily="34" charset="0"/>
              </a:rPr>
              <a:t>Fuzzy </a:t>
            </a:r>
            <a:r>
              <a:rPr lang="vi-VN" sz="2000" b="1" err="1">
                <a:effectLst/>
                <a:latin typeface="Calibri" panose="020F0502020204030204" pitchFamily="34" charset="0"/>
                <a:ea typeface="Calibri" panose="020F0502020204030204" pitchFamily="34" charset="0"/>
                <a:cs typeface="Calibri" panose="020F0502020204030204" pitchFamily="34" charset="0"/>
              </a:rPr>
              <a:t>logic</a:t>
            </a:r>
            <a:r>
              <a:rPr lang="vi-VN" sz="2000" b="1">
                <a:effectLst/>
                <a:latin typeface="Calibri" panose="020F0502020204030204" pitchFamily="34" charset="0"/>
                <a:ea typeface="Calibri" panose="020F0502020204030204" pitchFamily="34" charset="0"/>
                <a:cs typeface="Calibri" panose="020F0502020204030204" pitchFamily="34" charset="0"/>
              </a:rPr>
              <a:t> trong </a:t>
            </a:r>
            <a:r>
              <a:rPr lang="en-US" sz="2000" b="1">
                <a:effectLst/>
                <a:latin typeface="Calibri" panose="020F0502020204030204" pitchFamily="34" charset="0"/>
                <a:ea typeface="Calibri" panose="020F0502020204030204" pitchFamily="34" charset="0"/>
                <a:cs typeface="Calibri" panose="020F0502020204030204" pitchFamily="34" charset="0"/>
              </a:rPr>
              <a:t>MATLAB</a:t>
            </a:r>
            <a:endParaRPr lang="vi-VN" sz="2000" b="1">
              <a:effectLst/>
              <a:latin typeface="Calibri" panose="020F0502020204030204" pitchFamily="34" charset="0"/>
              <a:ea typeface="Calibri" panose="020F0502020204030204" pitchFamily="34" charset="0"/>
              <a:cs typeface="Calibri" panose="020F0502020204030204" pitchFamily="34" charset="0"/>
            </a:endParaRPr>
          </a:p>
        </p:txBody>
      </p:sp>
      <p:sp>
        <p:nvSpPr>
          <p:cNvPr id="21" name="Freeform 11">
            <a:extLst>
              <a:ext uri="{FF2B5EF4-FFF2-40B4-BE49-F238E27FC236}">
                <a16:creationId xmlns:a16="http://schemas.microsoft.com/office/drawing/2014/main" id="{07F1C201-FF34-4CC9-BD01-9386490E7926}"/>
              </a:ext>
            </a:extLst>
          </p:cNvPr>
          <p:cNvSpPr/>
          <p:nvPr/>
        </p:nvSpPr>
        <p:spPr>
          <a:xfrm>
            <a:off x="12481559" y="4016010"/>
            <a:ext cx="5654041" cy="459309"/>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Kết quả mô phỏng</a:t>
            </a:r>
          </a:p>
        </p:txBody>
      </p:sp>
      <p:sp>
        <p:nvSpPr>
          <p:cNvPr id="22" name="Freeform 13">
            <a:extLst>
              <a:ext uri="{FF2B5EF4-FFF2-40B4-BE49-F238E27FC236}">
                <a16:creationId xmlns:a16="http://schemas.microsoft.com/office/drawing/2014/main" id="{AD7E2856-4597-441F-9448-26F86ADB82F5}"/>
              </a:ext>
            </a:extLst>
          </p:cNvPr>
          <p:cNvSpPr/>
          <p:nvPr/>
        </p:nvSpPr>
        <p:spPr>
          <a:xfrm>
            <a:off x="12481559" y="4943677"/>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Chuẩn bị</a:t>
            </a:r>
          </a:p>
        </p:txBody>
      </p:sp>
      <p:sp>
        <p:nvSpPr>
          <p:cNvPr id="23" name="Freeform 13">
            <a:extLst>
              <a:ext uri="{FF2B5EF4-FFF2-40B4-BE49-F238E27FC236}">
                <a16:creationId xmlns:a16="http://schemas.microsoft.com/office/drawing/2014/main" id="{5E0F0714-9A52-49D6-9BC8-06CDBBCD9074}"/>
              </a:ext>
            </a:extLst>
          </p:cNvPr>
          <p:cNvSpPr/>
          <p:nvPr/>
        </p:nvSpPr>
        <p:spPr>
          <a:xfrm>
            <a:off x="12481559" y="5281320"/>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Kết nối phần cứng</a:t>
            </a:r>
          </a:p>
        </p:txBody>
      </p:sp>
      <p:sp>
        <p:nvSpPr>
          <p:cNvPr id="24" name="Freeform 13">
            <a:extLst>
              <a:ext uri="{FF2B5EF4-FFF2-40B4-BE49-F238E27FC236}">
                <a16:creationId xmlns:a16="http://schemas.microsoft.com/office/drawing/2014/main" id="{9A1B0134-9C54-44C4-8C34-07CDCB04AE8C}"/>
              </a:ext>
            </a:extLst>
          </p:cNvPr>
          <p:cNvSpPr/>
          <p:nvPr/>
        </p:nvSpPr>
        <p:spPr>
          <a:xfrm>
            <a:off x="12481559" y="5638664"/>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Cấu hình và lập trình phần mềm</a:t>
            </a:r>
          </a:p>
        </p:txBody>
      </p:sp>
      <p:sp>
        <p:nvSpPr>
          <p:cNvPr id="25" name="Freeform 13">
            <a:extLst>
              <a:ext uri="{FF2B5EF4-FFF2-40B4-BE49-F238E27FC236}">
                <a16:creationId xmlns:a16="http://schemas.microsoft.com/office/drawing/2014/main" id="{4A400FD8-519C-4538-8133-A6439C74B0F1}"/>
              </a:ext>
            </a:extLst>
          </p:cNvPr>
          <p:cNvSpPr/>
          <p:nvPr/>
        </p:nvSpPr>
        <p:spPr>
          <a:xfrm>
            <a:off x="12481559" y="5961974"/>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Kết quả</a:t>
            </a:r>
          </a:p>
        </p:txBody>
      </p:sp>
      <p:sp>
        <p:nvSpPr>
          <p:cNvPr id="18" name="Freeform: Shape 17">
            <a:extLst>
              <a:ext uri="{FF2B5EF4-FFF2-40B4-BE49-F238E27FC236}">
                <a16:creationId xmlns:a16="http://schemas.microsoft.com/office/drawing/2014/main" id="{42076B60-833C-4ED2-8516-12E0106D9BF2}"/>
              </a:ext>
            </a:extLst>
          </p:cNvPr>
          <p:cNvSpPr/>
          <p:nvPr/>
        </p:nvSpPr>
        <p:spPr>
          <a:xfrm>
            <a:off x="426333" y="1378470"/>
            <a:ext cx="5669667" cy="375914"/>
          </a:xfrm>
          <a:custGeom>
            <a:avLst/>
            <a:gdLst>
              <a:gd name="connsiteX0" fmla="*/ 0 w 9086127"/>
              <a:gd name="connsiteY0" fmla="*/ 0 h 828000"/>
              <a:gd name="connsiteX1" fmla="*/ 9086127 w 9086127"/>
              <a:gd name="connsiteY1" fmla="*/ 0 h 828000"/>
              <a:gd name="connsiteX2" fmla="*/ 9086127 w 9086127"/>
              <a:gd name="connsiteY2" fmla="*/ 828000 h 828000"/>
              <a:gd name="connsiteX3" fmla="*/ 0 w 9086127"/>
              <a:gd name="connsiteY3" fmla="*/ 828000 h 828000"/>
              <a:gd name="connsiteX4" fmla="*/ 0 w 9086127"/>
              <a:gd name="connsiteY4" fmla="*/ 0 h 82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6127" h="828000">
                <a:moveTo>
                  <a:pt x="0" y="0"/>
                </a:moveTo>
                <a:lnTo>
                  <a:pt x="9086127" y="0"/>
                </a:lnTo>
                <a:lnTo>
                  <a:pt x="9086127" y="828000"/>
                </a:lnTo>
                <a:lnTo>
                  <a:pt x="0" y="82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8485"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vi-VN" sz="2800">
                <a:effectLst/>
                <a:latin typeface="Calibri" panose="020F0502020204030204" pitchFamily="34" charset="0"/>
                <a:ea typeface="Calibri" panose="020F0502020204030204" pitchFamily="34" charset="0"/>
                <a:cs typeface="Times New Roman" panose="02020603050405020304" pitchFamily="18" charset="0"/>
              </a:rPr>
              <a:t>Cấu trúc bộ điều khiển PI </a:t>
            </a:r>
            <a:endParaRPr lang="en-US" sz="2800" kern="1200">
              <a:latin typeface="Calibri" panose="020F0502020204030204" pitchFamily="34" charset="0"/>
              <a:ea typeface="Calibri" panose="020F0502020204030204" pitchFamily="34" charset="0"/>
              <a:cs typeface="Calibri" panose="020F0502020204030204" pitchFamily="34" charset="0"/>
            </a:endParaRPr>
          </a:p>
        </p:txBody>
      </p:sp>
      <p:sp>
        <p:nvSpPr>
          <p:cNvPr id="20" name="Freeform: Shape 19">
            <a:extLst>
              <a:ext uri="{FF2B5EF4-FFF2-40B4-BE49-F238E27FC236}">
                <a16:creationId xmlns:a16="http://schemas.microsoft.com/office/drawing/2014/main" id="{45518D1E-A55D-41BF-B57E-F017CE3FF710}"/>
              </a:ext>
            </a:extLst>
          </p:cNvPr>
          <p:cNvSpPr/>
          <p:nvPr/>
        </p:nvSpPr>
        <p:spPr>
          <a:xfrm>
            <a:off x="426333" y="1858927"/>
            <a:ext cx="5669667" cy="465750"/>
          </a:xfrm>
          <a:custGeom>
            <a:avLst/>
            <a:gdLst>
              <a:gd name="connsiteX0" fmla="*/ 0 w 9086127"/>
              <a:gd name="connsiteY0" fmla="*/ 0 h 828000"/>
              <a:gd name="connsiteX1" fmla="*/ 9086127 w 9086127"/>
              <a:gd name="connsiteY1" fmla="*/ 0 h 828000"/>
              <a:gd name="connsiteX2" fmla="*/ 9086127 w 9086127"/>
              <a:gd name="connsiteY2" fmla="*/ 828000 h 828000"/>
              <a:gd name="connsiteX3" fmla="*/ 0 w 9086127"/>
              <a:gd name="connsiteY3" fmla="*/ 828000 h 828000"/>
              <a:gd name="connsiteX4" fmla="*/ 0 w 9086127"/>
              <a:gd name="connsiteY4" fmla="*/ 0 h 82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6127" h="828000">
                <a:moveTo>
                  <a:pt x="0" y="0"/>
                </a:moveTo>
                <a:lnTo>
                  <a:pt x="9086127" y="0"/>
                </a:lnTo>
                <a:lnTo>
                  <a:pt x="9086127" y="828000"/>
                </a:lnTo>
                <a:lnTo>
                  <a:pt x="0" y="82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8485"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vi-VN" sz="2800">
                <a:effectLst/>
                <a:latin typeface="Calibri" panose="020F0502020204030204" pitchFamily="34" charset="0"/>
                <a:ea typeface="Calibri" panose="020F0502020204030204" pitchFamily="34" charset="0"/>
                <a:cs typeface="Times New Roman" panose="02020603050405020304" pitchFamily="18" charset="0"/>
              </a:rPr>
              <a:t>Thiết kế bộ điều khiển PI mờ</a:t>
            </a:r>
            <a:endParaRPr lang="en-US" sz="2800" kern="1200">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B27A241-44A8-4555-8E65-1FA3B5875CF2}"/>
                  </a:ext>
                </a:extLst>
              </p:cNvPr>
              <p:cNvSpPr txBox="1"/>
              <p:nvPr/>
            </p:nvSpPr>
            <p:spPr>
              <a:xfrm>
                <a:off x="576577" y="2339216"/>
                <a:ext cx="11747955" cy="731547"/>
              </a:xfrm>
              <a:prstGeom prst="rect">
                <a:avLst/>
              </a:prstGeom>
              <a:noFill/>
            </p:spPr>
            <p:txBody>
              <a:bodyPr wrap="square">
                <a:spAutoFit/>
              </a:bodyPr>
              <a:lstStyle/>
              <a:p>
                <a:r>
                  <a:rPr lang="vi-VN" sz="2000">
                    <a:effectLst/>
                    <a:latin typeface="Calibri" panose="020F0502020204030204" pitchFamily="34" charset="0"/>
                    <a:ea typeface="Calibri" panose="020F0502020204030204" pitchFamily="34" charset="0"/>
                    <a:cs typeface="Calibri" panose="020F0502020204030204" pitchFamily="34" charset="0"/>
                  </a:rPr>
                  <a:t>	Các thông số độ lợi </a:t>
                </a:r>
                <a14:m>
                  <m:oMath xmlns:m="http://schemas.openxmlformats.org/officeDocument/2006/math">
                    <m:sSub>
                      <m:sSubPr>
                        <m:ctrlPr>
                          <a:rPr lang="en-US" sz="2000" i="1">
                            <a:effectLst/>
                            <a:latin typeface="Cambria Math" panose="02040503050406030204" pitchFamily="18" charset="0"/>
                            <a:cs typeface="Times New Roman" panose="02020603050405020304" pitchFamily="18" charset="0"/>
                          </a:rPr>
                        </m:ctrlPr>
                      </m:sSubPr>
                      <m:e>
                        <m:r>
                          <a:rPr lang="vi-VN" sz="20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vi-VN" sz="2000" i="1">
                            <a:effectLst/>
                            <a:latin typeface="Cambria Math" panose="02040503050406030204" pitchFamily="18" charset="0"/>
                            <a:ea typeface="Calibri" panose="020F0502020204030204" pitchFamily="34" charset="0"/>
                            <a:cs typeface="Times New Roman" panose="02020603050405020304" pitchFamily="18" charset="0"/>
                          </a:rPr>
                          <m:t>𝑝</m:t>
                        </m:r>
                      </m:sub>
                    </m:sSub>
                  </m:oMath>
                </a14:m>
                <a:r>
                  <a:rPr lang="vi-VN" sz="2000">
                    <a:effectLst/>
                    <a:latin typeface="Calibri" panose="020F0502020204030204" pitchFamily="34" charset="0"/>
                    <a:ea typeface="Calibri" panose="020F0502020204030204" pitchFamily="34" charset="0"/>
                    <a:cs typeface="Calibri" panose="020F0502020204030204" pitchFamily="34" charset="0"/>
                  </a:rPr>
                  <a:t>​và </a:t>
                </a:r>
                <a14:m>
                  <m:oMath xmlns:m="http://schemas.openxmlformats.org/officeDocument/2006/math">
                    <m:sSub>
                      <m:sSubPr>
                        <m:ctrlPr>
                          <a:rPr lang="en-US" sz="2000" i="1">
                            <a:effectLst/>
                            <a:latin typeface="Cambria Math" panose="02040503050406030204" pitchFamily="18" charset="0"/>
                            <a:cs typeface="Times New Roman" panose="02020603050405020304" pitchFamily="18" charset="0"/>
                          </a:rPr>
                        </m:ctrlPr>
                      </m:sSubPr>
                      <m:e>
                        <m:r>
                          <a:rPr lang="vi-VN" sz="2000" i="1">
                            <a:effectLst/>
                            <a:latin typeface="Cambria Math" panose="02040503050406030204" pitchFamily="18" charset="0"/>
                            <a:ea typeface="Calibri" panose="020F0502020204030204" pitchFamily="34" charset="0"/>
                            <a:cs typeface="Times New Roman" panose="02020603050405020304" pitchFamily="18" charset="0"/>
                          </a:rPr>
                          <m:t>𝐾</m:t>
                        </m:r>
                      </m:e>
                      <m:sub>
                        <m:r>
                          <a:rPr lang="vi-VN" sz="2000" i="1">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vi-VN" sz="2000">
                    <a:effectLst/>
                    <a:latin typeface="Calibri" panose="020F0502020204030204" pitchFamily="34" charset="0"/>
                    <a:ea typeface="Calibri" panose="020F0502020204030204" pitchFamily="34" charset="0"/>
                    <a:cs typeface="Calibri" panose="020F0502020204030204" pitchFamily="34" charset="0"/>
                  </a:rPr>
                  <a:t>​ ​ ảnh hưởng đến thời gian tăng, độ vọt lố và thời gian </a:t>
                </a:r>
                <a:endParaRPr lang="en-US" sz="2000">
                  <a:effectLst/>
                  <a:latin typeface="Calibri" panose="020F0502020204030204" pitchFamily="34" charset="0"/>
                  <a:ea typeface="Calibri" panose="020F0502020204030204" pitchFamily="34" charset="0"/>
                  <a:cs typeface="Calibri" panose="020F0502020204030204" pitchFamily="34" charset="0"/>
                </a:endParaRPr>
              </a:p>
              <a:p>
                <a:r>
                  <a:rPr lang="en-US" sz="2000">
                    <a:latin typeface="Calibri" panose="020F0502020204030204" pitchFamily="34" charset="0"/>
                    <a:ea typeface="Calibri" panose="020F0502020204030204" pitchFamily="34" charset="0"/>
                    <a:cs typeface="Calibri" panose="020F0502020204030204" pitchFamily="34" charset="0"/>
                  </a:rPr>
                  <a:t>	</a:t>
                </a:r>
                <a:r>
                  <a:rPr lang="vi-VN" sz="2000">
                    <a:effectLst/>
                    <a:latin typeface="Calibri" panose="020F0502020204030204" pitchFamily="34" charset="0"/>
                    <a:ea typeface="Calibri" panose="020F0502020204030204" pitchFamily="34" charset="0"/>
                    <a:cs typeface="Calibri" panose="020F0502020204030204" pitchFamily="34" charset="0"/>
                  </a:rPr>
                  <a:t>xác lập của đáp ứng được cho trong bảng 1 (</a:t>
                </a:r>
                <a:r>
                  <a:rPr lang="vi-VN" sz="2000" err="1">
                    <a:effectLst/>
                    <a:latin typeface="Calibri" panose="020F0502020204030204" pitchFamily="34" charset="0"/>
                    <a:ea typeface="Calibri" panose="020F0502020204030204" pitchFamily="34" charset="0"/>
                    <a:cs typeface="Calibri" panose="020F0502020204030204" pitchFamily="34" charset="0"/>
                  </a:rPr>
                  <a:t>Kanagaraj</a:t>
                </a:r>
                <a:r>
                  <a:rPr lang="vi-VN" sz="2000">
                    <a:effectLst/>
                    <a:latin typeface="Calibri" panose="020F0502020204030204" pitchFamily="34" charset="0"/>
                    <a:ea typeface="Calibri" panose="020F0502020204030204" pitchFamily="34" charset="0"/>
                    <a:cs typeface="Calibri" panose="020F0502020204030204" pitchFamily="34" charset="0"/>
                  </a:rPr>
                  <a:t> </a:t>
                </a:r>
                <a:r>
                  <a:rPr lang="vi-VN" sz="2000" i="1" err="1">
                    <a:effectLst/>
                    <a:latin typeface="Calibri" panose="020F0502020204030204" pitchFamily="34" charset="0"/>
                    <a:ea typeface="Calibri" panose="020F0502020204030204" pitchFamily="34" charset="0"/>
                    <a:cs typeface="Calibri" panose="020F0502020204030204" pitchFamily="34" charset="0"/>
                  </a:rPr>
                  <a:t>et</a:t>
                </a:r>
                <a:r>
                  <a:rPr lang="vi-VN" sz="2000" i="1">
                    <a:effectLst/>
                    <a:latin typeface="Calibri" panose="020F0502020204030204" pitchFamily="34" charset="0"/>
                    <a:ea typeface="Calibri" panose="020F0502020204030204" pitchFamily="34" charset="0"/>
                    <a:cs typeface="Calibri" panose="020F0502020204030204" pitchFamily="34" charset="0"/>
                  </a:rPr>
                  <a:t>. </a:t>
                </a:r>
                <a:r>
                  <a:rPr lang="vi-VN" sz="2000" i="1" err="1">
                    <a:effectLst/>
                    <a:latin typeface="Calibri" panose="020F0502020204030204" pitchFamily="34" charset="0"/>
                    <a:ea typeface="Calibri" panose="020F0502020204030204" pitchFamily="34" charset="0"/>
                    <a:cs typeface="Calibri" panose="020F0502020204030204" pitchFamily="34" charset="0"/>
                  </a:rPr>
                  <a:t>al</a:t>
                </a:r>
                <a:r>
                  <a:rPr lang="vi-VN" sz="2000" i="1">
                    <a:effectLst/>
                    <a:latin typeface="Calibri" panose="020F0502020204030204" pitchFamily="34" charset="0"/>
                    <a:ea typeface="Calibri" panose="020F0502020204030204" pitchFamily="34" charset="0"/>
                    <a:cs typeface="Calibri" panose="020F0502020204030204" pitchFamily="34" charset="0"/>
                  </a:rPr>
                  <a:t>.</a:t>
                </a:r>
                <a:r>
                  <a:rPr lang="vi-VN" sz="2000">
                    <a:effectLst/>
                    <a:latin typeface="Calibri" panose="020F0502020204030204" pitchFamily="34" charset="0"/>
                    <a:ea typeface="Calibri" panose="020F0502020204030204" pitchFamily="34" charset="0"/>
                    <a:cs typeface="Calibri" panose="020F0502020204030204" pitchFamily="34" charset="0"/>
                  </a:rPr>
                  <a:t>, 2008)</a:t>
                </a:r>
                <a:endParaRPr lang="en-US" sz="200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29" name="TextBox 28">
                <a:extLst>
                  <a:ext uri="{FF2B5EF4-FFF2-40B4-BE49-F238E27FC236}">
                    <a16:creationId xmlns:a16="http://schemas.microsoft.com/office/drawing/2014/main" id="{5B27A241-44A8-4555-8E65-1FA3B5875CF2}"/>
                  </a:ext>
                </a:extLst>
              </p:cNvPr>
              <p:cNvSpPr txBox="1">
                <a:spLocks noRot="1" noChangeAspect="1" noMove="1" noResize="1" noEditPoints="1" noAdjustHandles="1" noChangeArrowheads="1" noChangeShapeType="1" noTextEdit="1"/>
              </p:cNvSpPr>
              <p:nvPr/>
            </p:nvSpPr>
            <p:spPr>
              <a:xfrm>
                <a:off x="576577" y="2339216"/>
                <a:ext cx="11747955" cy="731547"/>
              </a:xfrm>
              <a:prstGeom prst="rect">
                <a:avLst/>
              </a:prstGeom>
              <a:blipFill>
                <a:blip r:embed="rId2"/>
                <a:stretch>
                  <a:fillRect t="-4167" b="-1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30" name="Table 29">
                <a:extLst>
                  <a:ext uri="{FF2B5EF4-FFF2-40B4-BE49-F238E27FC236}">
                    <a16:creationId xmlns:a16="http://schemas.microsoft.com/office/drawing/2014/main" id="{487B9BDA-FEC0-4A34-963E-16B1AA36F360}"/>
                  </a:ext>
                </a:extLst>
              </p:cNvPr>
              <p:cNvGraphicFramePr>
                <a:graphicFrameLocks noGrp="1"/>
              </p:cNvGraphicFramePr>
              <p:nvPr>
                <p:extLst>
                  <p:ext uri="{D42A27DB-BD31-4B8C-83A1-F6EECF244321}">
                    <p14:modId xmlns:p14="http://schemas.microsoft.com/office/powerpoint/2010/main" val="3186598688"/>
                  </p:ext>
                </p:extLst>
              </p:nvPr>
            </p:nvGraphicFramePr>
            <p:xfrm>
              <a:off x="999131" y="3232315"/>
              <a:ext cx="9760310" cy="1764469"/>
            </p:xfrm>
            <a:graphic>
              <a:graphicData uri="http://schemas.openxmlformats.org/drawingml/2006/table">
                <a:tbl>
                  <a:tblPr firstRow="1" bandRow="1">
                    <a:tableStyleId>{073A0DAA-6AF3-43AB-8588-CEC1D06C72B9}</a:tableStyleId>
                  </a:tblPr>
                  <a:tblGrid>
                    <a:gridCol w="1851756">
                      <a:extLst>
                        <a:ext uri="{9D8B030D-6E8A-4147-A177-3AD203B41FA5}">
                          <a16:colId xmlns:a16="http://schemas.microsoft.com/office/drawing/2014/main" val="920360022"/>
                        </a:ext>
                      </a:extLst>
                    </a:gridCol>
                    <a:gridCol w="1851756">
                      <a:extLst>
                        <a:ext uri="{9D8B030D-6E8A-4147-A177-3AD203B41FA5}">
                          <a16:colId xmlns:a16="http://schemas.microsoft.com/office/drawing/2014/main" val="82551856"/>
                        </a:ext>
                      </a:extLst>
                    </a:gridCol>
                    <a:gridCol w="1851756">
                      <a:extLst>
                        <a:ext uri="{9D8B030D-6E8A-4147-A177-3AD203B41FA5}">
                          <a16:colId xmlns:a16="http://schemas.microsoft.com/office/drawing/2014/main" val="1028450235"/>
                        </a:ext>
                      </a:extLst>
                    </a:gridCol>
                    <a:gridCol w="2431647">
                      <a:extLst>
                        <a:ext uri="{9D8B030D-6E8A-4147-A177-3AD203B41FA5}">
                          <a16:colId xmlns:a16="http://schemas.microsoft.com/office/drawing/2014/main" val="1767539266"/>
                        </a:ext>
                      </a:extLst>
                    </a:gridCol>
                    <a:gridCol w="1773395">
                      <a:extLst>
                        <a:ext uri="{9D8B030D-6E8A-4147-A177-3AD203B41FA5}">
                          <a16:colId xmlns:a16="http://schemas.microsoft.com/office/drawing/2014/main" val="2985443316"/>
                        </a:ext>
                      </a:extLst>
                    </a:gridCol>
                  </a:tblGrid>
                  <a:tr h="457957">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Độ lợi</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Thời gian tăng</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Độ vọt lố</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Thời gian xác lập</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Sai số xác lập</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2109110"/>
                      </a:ext>
                    </a:extLst>
                  </a:tr>
                  <a:tr h="672900">
                    <a:tc>
                      <a:txBody>
                        <a:bodyPr/>
                        <a:lstStyle/>
                        <a:p>
                          <a:pPr algn="ctr">
                            <a:lnSpc>
                              <a:spcPct val="150000"/>
                            </a:lnSpc>
                            <a:spcAft>
                              <a:spcPts val="800"/>
                            </a:spcAft>
                            <a:buNone/>
                          </a:pPr>
                          <a14:m>
                            <m:oMathPara xmlns:m="http://schemas.openxmlformats.org/officeDocument/2006/math">
                              <m:oMathParaPr>
                                <m:jc m:val="centerGroup"/>
                              </m:oMathParaPr>
                              <m:oMath xmlns:m="http://schemas.openxmlformats.org/officeDocument/2006/math">
                                <m:sSub>
                                  <m:sSubPr>
                                    <m:ctrlPr>
                                      <a:rPr lang="en-US" sz="220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2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𝐾</m:t>
                                    </m:r>
                                  </m:e>
                                  <m:sub>
                                    <m:r>
                                      <a:rPr lang="vi-VN" sz="2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𝑝</m:t>
                                    </m:r>
                                  </m:sub>
                                </m:sSub>
                              </m:oMath>
                            </m:oMathPara>
                          </a14:m>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Giảm</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Tăng</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Thay đổi ít</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Giảm</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41581418"/>
                      </a:ext>
                    </a:extLst>
                  </a:tr>
                  <a:tr h="633612">
                    <a:tc>
                      <a:txBody>
                        <a:bodyPr/>
                        <a:lstStyle/>
                        <a:p>
                          <a:pPr algn="ctr">
                            <a:lnSpc>
                              <a:spcPct val="150000"/>
                            </a:lnSpc>
                            <a:spcAft>
                              <a:spcPts val="800"/>
                            </a:spcAft>
                            <a:buNone/>
                          </a:pPr>
                          <a14:m>
                            <m:oMathPara xmlns:m="http://schemas.openxmlformats.org/officeDocument/2006/math">
                              <m:oMathParaPr>
                                <m:jc m:val="centerGroup"/>
                              </m:oMathParaPr>
                              <m:oMath xmlns:m="http://schemas.openxmlformats.org/officeDocument/2006/math">
                                <m:sSub>
                                  <m:sSubPr>
                                    <m:ctrlPr>
                                      <a:rPr lang="en-US" sz="220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2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𝐾</m:t>
                                    </m:r>
                                  </m:e>
                                  <m:sub>
                                    <m:r>
                                      <a:rPr lang="vi-VN" sz="22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m:oMathPara>
                          </a14:m>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Giảm</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Tăng</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Tăng</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Triệt tiêu</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4378150"/>
                      </a:ext>
                    </a:extLst>
                  </a:tr>
                </a:tbl>
              </a:graphicData>
            </a:graphic>
          </p:graphicFrame>
        </mc:Choice>
        <mc:Fallback xmlns="">
          <p:graphicFrame>
            <p:nvGraphicFramePr>
              <p:cNvPr id="30" name="Table 29">
                <a:extLst>
                  <a:ext uri="{FF2B5EF4-FFF2-40B4-BE49-F238E27FC236}">
                    <a16:creationId xmlns:a16="http://schemas.microsoft.com/office/drawing/2014/main" id="{487B9BDA-FEC0-4A34-963E-16B1AA36F360}"/>
                  </a:ext>
                </a:extLst>
              </p:cNvPr>
              <p:cNvGraphicFramePr>
                <a:graphicFrameLocks noGrp="1"/>
              </p:cNvGraphicFramePr>
              <p:nvPr>
                <p:extLst>
                  <p:ext uri="{D42A27DB-BD31-4B8C-83A1-F6EECF244321}">
                    <p14:modId xmlns:p14="http://schemas.microsoft.com/office/powerpoint/2010/main" val="3186598688"/>
                  </p:ext>
                </p:extLst>
              </p:nvPr>
            </p:nvGraphicFramePr>
            <p:xfrm>
              <a:off x="999131" y="3232315"/>
              <a:ext cx="9760310" cy="1764469"/>
            </p:xfrm>
            <a:graphic>
              <a:graphicData uri="http://schemas.openxmlformats.org/drawingml/2006/table">
                <a:tbl>
                  <a:tblPr firstRow="1" bandRow="1">
                    <a:tableStyleId>{073A0DAA-6AF3-43AB-8588-CEC1D06C72B9}</a:tableStyleId>
                  </a:tblPr>
                  <a:tblGrid>
                    <a:gridCol w="1851756">
                      <a:extLst>
                        <a:ext uri="{9D8B030D-6E8A-4147-A177-3AD203B41FA5}">
                          <a16:colId xmlns:a16="http://schemas.microsoft.com/office/drawing/2014/main" val="920360022"/>
                        </a:ext>
                      </a:extLst>
                    </a:gridCol>
                    <a:gridCol w="1851756">
                      <a:extLst>
                        <a:ext uri="{9D8B030D-6E8A-4147-A177-3AD203B41FA5}">
                          <a16:colId xmlns:a16="http://schemas.microsoft.com/office/drawing/2014/main" val="82551856"/>
                        </a:ext>
                      </a:extLst>
                    </a:gridCol>
                    <a:gridCol w="1851756">
                      <a:extLst>
                        <a:ext uri="{9D8B030D-6E8A-4147-A177-3AD203B41FA5}">
                          <a16:colId xmlns:a16="http://schemas.microsoft.com/office/drawing/2014/main" val="1028450235"/>
                        </a:ext>
                      </a:extLst>
                    </a:gridCol>
                    <a:gridCol w="2431647">
                      <a:extLst>
                        <a:ext uri="{9D8B030D-6E8A-4147-A177-3AD203B41FA5}">
                          <a16:colId xmlns:a16="http://schemas.microsoft.com/office/drawing/2014/main" val="1767539266"/>
                        </a:ext>
                      </a:extLst>
                    </a:gridCol>
                    <a:gridCol w="1773395">
                      <a:extLst>
                        <a:ext uri="{9D8B030D-6E8A-4147-A177-3AD203B41FA5}">
                          <a16:colId xmlns:a16="http://schemas.microsoft.com/office/drawing/2014/main" val="2985443316"/>
                        </a:ext>
                      </a:extLst>
                    </a:gridCol>
                  </a:tblGrid>
                  <a:tr h="457957">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Độ lợi</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Thời gian tăng</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Độ vọt lố</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Thời gian xác lập</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Sai số xác lập</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22109110"/>
                      </a:ext>
                    </a:extLst>
                  </a:tr>
                  <a:tr h="672900">
                    <a:tc>
                      <a:txBody>
                        <a:bodyPr/>
                        <a:lstStyle/>
                        <a:p>
                          <a:endParaRPr lang="en-US"/>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29" t="-68468" r="-427961" b="-105405"/>
                          </a:stretch>
                        </a:blip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Giảm</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Tăng</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Thay đổi ít</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Giảm</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41581418"/>
                      </a:ext>
                    </a:extLst>
                  </a:tr>
                  <a:tr h="633612">
                    <a:tc>
                      <a:txBody>
                        <a:bodyPr/>
                        <a:lstStyle/>
                        <a:p>
                          <a:endParaRPr lang="en-US"/>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29" t="-179808" r="-427961" b="-12500"/>
                          </a:stretch>
                        </a:blip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Giảm</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Tăng</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Tăng</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200">
                              <a:solidFill>
                                <a:schemeClr val="tx1"/>
                              </a:solidFill>
                              <a:effectLst/>
                              <a:latin typeface="Calibri" panose="020F0502020204030204" pitchFamily="34" charset="0"/>
                              <a:ea typeface="Calibri" panose="020F0502020204030204" pitchFamily="34" charset="0"/>
                              <a:cs typeface="Calibri" panose="020F0502020204030204" pitchFamily="34" charset="0"/>
                            </a:rPr>
                            <a:t>Triệt tiêu</a:t>
                          </a:r>
                          <a:endParaRPr lang="en-US" sz="22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4691" marR="8469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4378150"/>
                      </a:ext>
                    </a:extLst>
                  </a:tr>
                </a:tbl>
              </a:graphicData>
            </a:graphic>
          </p:graphicFrame>
        </mc:Fallback>
      </mc:AlternateContent>
    </p:spTree>
    <p:extLst>
      <p:ext uri="{BB962C8B-B14F-4D97-AF65-F5344CB8AC3E}">
        <p14:creationId xmlns:p14="http://schemas.microsoft.com/office/powerpoint/2010/main" val="2009069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F7409494-A6CA-4405-94E0-DAF180B4DA5C}"/>
              </a:ext>
            </a:extLst>
          </p:cNvPr>
          <p:cNvSpPr/>
          <p:nvPr/>
        </p:nvSpPr>
        <p:spPr>
          <a:xfrm>
            <a:off x="171883" y="29114"/>
            <a:ext cx="5654041" cy="671925"/>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CƠ SỞ LÝ THUYẾT </a:t>
            </a:r>
          </a:p>
        </p:txBody>
      </p:sp>
      <p:sp>
        <p:nvSpPr>
          <p:cNvPr id="10" name="Freeform 7">
            <a:extLst>
              <a:ext uri="{FF2B5EF4-FFF2-40B4-BE49-F238E27FC236}">
                <a16:creationId xmlns:a16="http://schemas.microsoft.com/office/drawing/2014/main" id="{BD907E1B-4D82-4FF9-BFE1-51BC94F3FD89}"/>
              </a:ext>
            </a:extLst>
          </p:cNvPr>
          <p:cNvSpPr/>
          <p:nvPr/>
        </p:nvSpPr>
        <p:spPr>
          <a:xfrm>
            <a:off x="171883" y="784453"/>
            <a:ext cx="5654041" cy="781974"/>
          </a:xfrm>
          <a:custGeom>
            <a:avLst/>
            <a:gdLst>
              <a:gd name="connsiteX0" fmla="*/ 0 w 5654041"/>
              <a:gd name="connsiteY0" fmla="*/ 0 h 659812"/>
              <a:gd name="connsiteX1" fmla="*/ 5654041 w 5654041"/>
              <a:gd name="connsiteY1" fmla="*/ 0 h 659812"/>
              <a:gd name="connsiteX2" fmla="*/ 5654041 w 5654041"/>
              <a:gd name="connsiteY2" fmla="*/ 659812 h 659812"/>
              <a:gd name="connsiteX3" fmla="*/ 0 w 5654041"/>
              <a:gd name="connsiteY3" fmla="*/ 659812 h 659812"/>
              <a:gd name="connsiteX4" fmla="*/ 0 w 5654041"/>
              <a:gd name="connsiteY4" fmla="*/ 0 h 65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659812">
                <a:moveTo>
                  <a:pt x="0" y="0"/>
                </a:moveTo>
                <a:lnTo>
                  <a:pt x="5654041" y="0"/>
                </a:lnTo>
                <a:lnTo>
                  <a:pt x="5654041" y="659812"/>
                </a:lnTo>
                <a:lnTo>
                  <a:pt x="0" y="6598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Bộ điều khiển PI mờ</a:t>
            </a:r>
          </a:p>
        </p:txBody>
      </p:sp>
      <p:sp>
        <p:nvSpPr>
          <p:cNvPr id="18" name="Freeform: Shape 17">
            <a:extLst>
              <a:ext uri="{FF2B5EF4-FFF2-40B4-BE49-F238E27FC236}">
                <a16:creationId xmlns:a16="http://schemas.microsoft.com/office/drawing/2014/main" id="{42076B60-833C-4ED2-8516-12E0106D9BF2}"/>
              </a:ext>
            </a:extLst>
          </p:cNvPr>
          <p:cNvSpPr/>
          <p:nvPr/>
        </p:nvSpPr>
        <p:spPr>
          <a:xfrm>
            <a:off x="426333" y="1378470"/>
            <a:ext cx="5669667" cy="375914"/>
          </a:xfrm>
          <a:custGeom>
            <a:avLst/>
            <a:gdLst>
              <a:gd name="connsiteX0" fmla="*/ 0 w 9086127"/>
              <a:gd name="connsiteY0" fmla="*/ 0 h 828000"/>
              <a:gd name="connsiteX1" fmla="*/ 9086127 w 9086127"/>
              <a:gd name="connsiteY1" fmla="*/ 0 h 828000"/>
              <a:gd name="connsiteX2" fmla="*/ 9086127 w 9086127"/>
              <a:gd name="connsiteY2" fmla="*/ 828000 h 828000"/>
              <a:gd name="connsiteX3" fmla="*/ 0 w 9086127"/>
              <a:gd name="connsiteY3" fmla="*/ 828000 h 828000"/>
              <a:gd name="connsiteX4" fmla="*/ 0 w 9086127"/>
              <a:gd name="connsiteY4" fmla="*/ 0 h 82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6127" h="828000">
                <a:moveTo>
                  <a:pt x="0" y="0"/>
                </a:moveTo>
                <a:lnTo>
                  <a:pt x="9086127" y="0"/>
                </a:lnTo>
                <a:lnTo>
                  <a:pt x="9086127" y="828000"/>
                </a:lnTo>
                <a:lnTo>
                  <a:pt x="0" y="82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8485"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vi-VN" sz="2800">
                <a:effectLst/>
                <a:latin typeface="Calibri" panose="020F0502020204030204" pitchFamily="34" charset="0"/>
                <a:ea typeface="Calibri" panose="020F0502020204030204" pitchFamily="34" charset="0"/>
                <a:cs typeface="Times New Roman" panose="02020603050405020304" pitchFamily="18" charset="0"/>
              </a:rPr>
              <a:t>Cấu trúc bộ điều khiển PI </a:t>
            </a:r>
            <a:endParaRPr lang="en-US" sz="2800" kern="1200">
              <a:latin typeface="Calibri" panose="020F0502020204030204" pitchFamily="34" charset="0"/>
              <a:ea typeface="Calibri" panose="020F0502020204030204" pitchFamily="34" charset="0"/>
              <a:cs typeface="Calibri" panose="020F0502020204030204" pitchFamily="34" charset="0"/>
            </a:endParaRPr>
          </a:p>
        </p:txBody>
      </p:sp>
      <p:sp>
        <p:nvSpPr>
          <p:cNvPr id="20" name="Freeform: Shape 19">
            <a:extLst>
              <a:ext uri="{FF2B5EF4-FFF2-40B4-BE49-F238E27FC236}">
                <a16:creationId xmlns:a16="http://schemas.microsoft.com/office/drawing/2014/main" id="{45518D1E-A55D-41BF-B57E-F017CE3FF710}"/>
              </a:ext>
            </a:extLst>
          </p:cNvPr>
          <p:cNvSpPr/>
          <p:nvPr/>
        </p:nvSpPr>
        <p:spPr>
          <a:xfrm>
            <a:off x="426333" y="1858927"/>
            <a:ext cx="5669667" cy="465750"/>
          </a:xfrm>
          <a:custGeom>
            <a:avLst/>
            <a:gdLst>
              <a:gd name="connsiteX0" fmla="*/ 0 w 9086127"/>
              <a:gd name="connsiteY0" fmla="*/ 0 h 828000"/>
              <a:gd name="connsiteX1" fmla="*/ 9086127 w 9086127"/>
              <a:gd name="connsiteY1" fmla="*/ 0 h 828000"/>
              <a:gd name="connsiteX2" fmla="*/ 9086127 w 9086127"/>
              <a:gd name="connsiteY2" fmla="*/ 828000 h 828000"/>
              <a:gd name="connsiteX3" fmla="*/ 0 w 9086127"/>
              <a:gd name="connsiteY3" fmla="*/ 828000 h 828000"/>
              <a:gd name="connsiteX4" fmla="*/ 0 w 9086127"/>
              <a:gd name="connsiteY4" fmla="*/ 0 h 82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6127" h="828000">
                <a:moveTo>
                  <a:pt x="0" y="0"/>
                </a:moveTo>
                <a:lnTo>
                  <a:pt x="9086127" y="0"/>
                </a:lnTo>
                <a:lnTo>
                  <a:pt x="9086127" y="828000"/>
                </a:lnTo>
                <a:lnTo>
                  <a:pt x="0" y="82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8485"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vi-VN" sz="2800">
                <a:effectLst/>
                <a:latin typeface="Calibri" panose="020F0502020204030204" pitchFamily="34" charset="0"/>
                <a:ea typeface="Calibri" panose="020F0502020204030204" pitchFamily="34" charset="0"/>
                <a:cs typeface="Times New Roman" panose="02020603050405020304" pitchFamily="18" charset="0"/>
              </a:rPr>
              <a:t>Thiết kế bộ điều khiển PI mờ</a:t>
            </a:r>
            <a:endParaRPr lang="en-US" sz="2800" kern="120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26" name="Table 25">
            <a:extLst>
              <a:ext uri="{FF2B5EF4-FFF2-40B4-BE49-F238E27FC236}">
                <a16:creationId xmlns:a16="http://schemas.microsoft.com/office/drawing/2014/main" id="{9361CA0E-7713-41E9-89E7-E60468891AF8}"/>
              </a:ext>
            </a:extLst>
          </p:cNvPr>
          <p:cNvGraphicFramePr>
            <a:graphicFrameLocks noGrp="1"/>
          </p:cNvGraphicFramePr>
          <p:nvPr>
            <p:extLst>
              <p:ext uri="{D42A27DB-BD31-4B8C-83A1-F6EECF244321}">
                <p14:modId xmlns:p14="http://schemas.microsoft.com/office/powerpoint/2010/main" val="1313713304"/>
              </p:ext>
            </p:extLst>
          </p:nvPr>
        </p:nvGraphicFramePr>
        <p:xfrm>
          <a:off x="917451" y="2429220"/>
          <a:ext cx="10357098" cy="4031615"/>
        </p:xfrm>
        <a:graphic>
          <a:graphicData uri="http://schemas.openxmlformats.org/drawingml/2006/table">
            <a:tbl>
              <a:tblPr firstRow="1" bandRow="1">
                <a:tableStyleId>{5C22544A-7EE6-4342-B048-85BDC9FD1C3A}</a:tableStyleId>
              </a:tblPr>
              <a:tblGrid>
                <a:gridCol w="5178549">
                  <a:extLst>
                    <a:ext uri="{9D8B030D-6E8A-4147-A177-3AD203B41FA5}">
                      <a16:colId xmlns:a16="http://schemas.microsoft.com/office/drawing/2014/main" val="1899389855"/>
                    </a:ext>
                  </a:extLst>
                </a:gridCol>
                <a:gridCol w="5178549">
                  <a:extLst>
                    <a:ext uri="{9D8B030D-6E8A-4147-A177-3AD203B41FA5}">
                      <a16:colId xmlns:a16="http://schemas.microsoft.com/office/drawing/2014/main" val="1739925025"/>
                    </a:ext>
                  </a:extLst>
                </a:gridCol>
              </a:tblGrid>
              <a:tr h="370840">
                <a:tc>
                  <a:txBody>
                    <a:bodyPr/>
                    <a:lstStyle/>
                    <a:p>
                      <a:pPr marL="228600" algn="ctr">
                        <a:lnSpc>
                          <a:spcPct val="150000"/>
                        </a:lnSpc>
                        <a:spcAft>
                          <a:spcPts val="800"/>
                        </a:spcAft>
                        <a:buNone/>
                      </a:pPr>
                      <a:r>
                        <a:rPr lang="vi-VN" sz="1800">
                          <a:effectLst/>
                          <a:latin typeface="Calibri" panose="020F0502020204030204" pitchFamily="34" charset="0"/>
                          <a:ea typeface="Calibri" panose="020F0502020204030204" pitchFamily="34" charset="0"/>
                          <a:cs typeface="Calibri" panose="020F0502020204030204" pitchFamily="34" charset="0"/>
                        </a:rPr>
                        <a:t>Bộ điều khiển PI</a:t>
                      </a:r>
                      <a:r>
                        <a:rPr lang="en-US" sz="1800">
                          <a:effectLst/>
                          <a:latin typeface="Calibri" panose="020F0502020204030204" pitchFamily="34" charset="0"/>
                          <a:ea typeface="Calibri" panose="020F0502020204030204" pitchFamily="34" charset="0"/>
                          <a:cs typeface="Calibri" panose="020F0502020204030204" pitchFamily="34" charset="0"/>
                        </a:rPr>
                        <a:t> Fuzzy</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marL="228600" algn="ctr">
                        <a:lnSpc>
                          <a:spcPct val="150000"/>
                        </a:lnSpc>
                        <a:spcAft>
                          <a:spcPts val="800"/>
                        </a:spcAft>
                        <a:buNone/>
                      </a:pPr>
                      <a:r>
                        <a:rPr lang="en-US" sz="1800" err="1">
                          <a:effectLst/>
                          <a:latin typeface="Calibri" panose="020F0502020204030204" pitchFamily="34" charset="0"/>
                          <a:ea typeface="Calibri" panose="020F0502020204030204" pitchFamily="34" charset="0"/>
                          <a:cs typeface="Calibri" panose="020F0502020204030204" pitchFamily="34" charset="0"/>
                        </a:rPr>
                        <a:t>Bộ</a:t>
                      </a:r>
                      <a:r>
                        <a:rPr lang="en-US" sz="1800">
                          <a:effectLst/>
                          <a:latin typeface="Calibri" panose="020F0502020204030204" pitchFamily="34" charset="0"/>
                          <a:ea typeface="Calibri" panose="020F0502020204030204" pitchFamily="34" charset="0"/>
                          <a:cs typeface="Calibri" panose="020F0502020204030204" pitchFamily="34" charset="0"/>
                        </a:rPr>
                        <a:t> </a:t>
                      </a:r>
                      <a:r>
                        <a:rPr lang="vi-VN" sz="1800">
                          <a:effectLst/>
                          <a:latin typeface="Calibri" panose="020F0502020204030204" pitchFamily="34" charset="0"/>
                          <a:ea typeface="Calibri" panose="020F0502020204030204" pitchFamily="34" charset="0"/>
                          <a:cs typeface="Calibri" panose="020F0502020204030204" pitchFamily="34" charset="0"/>
                        </a:rPr>
                        <a:t>điều khiển </a:t>
                      </a:r>
                      <a:r>
                        <a:rPr lang="en-US" sz="1800">
                          <a:effectLst/>
                          <a:latin typeface="Calibri" panose="020F0502020204030204" pitchFamily="34" charset="0"/>
                          <a:ea typeface="Calibri" panose="020F0502020204030204" pitchFamily="34" charset="0"/>
                          <a:cs typeface="Calibri" panose="020F0502020204030204" pitchFamily="34" charset="0"/>
                        </a:rPr>
                        <a:t>PI</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185530010"/>
                  </a:ext>
                </a:extLst>
              </a:tr>
              <a:tr h="370840">
                <a:tc>
                  <a:txBody>
                    <a:bodyPr/>
                    <a:lstStyle/>
                    <a:p>
                      <a:pPr marL="342900" lvl="0" indent="-342900" algn="l">
                        <a:lnSpc>
                          <a:spcPct val="150000"/>
                        </a:lnSpc>
                        <a:buFont typeface="Symbol" panose="05050102010706020507" pitchFamily="18" charset="2"/>
                        <a:buChar char=""/>
                      </a:pPr>
                      <a:r>
                        <a:rPr lang="vi-VN" sz="1800">
                          <a:effectLst/>
                          <a:latin typeface="Calibri" panose="020F0502020204030204" pitchFamily="34" charset="0"/>
                          <a:ea typeface="Calibri" panose="020F0502020204030204" pitchFamily="34" charset="0"/>
                          <a:cs typeface="Calibri" panose="020F0502020204030204" pitchFamily="34" charset="0"/>
                        </a:rPr>
                        <a:t>Có thể làm việc với tín hiệu đầu vào kém chính xác hơn.</a:t>
                      </a:r>
                      <a:endParaRPr lang="en-US" sz="180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l">
                        <a:lnSpc>
                          <a:spcPct val="150000"/>
                        </a:lnSpc>
                        <a:buFont typeface="Symbol" panose="05050102010706020507" pitchFamily="18" charset="2"/>
                        <a:buChar char=""/>
                      </a:pPr>
                      <a:r>
                        <a:rPr lang="vi-VN" sz="1800">
                          <a:effectLst/>
                          <a:latin typeface="Calibri" panose="020F0502020204030204" pitchFamily="34" charset="0"/>
                          <a:ea typeface="Calibri" panose="020F0502020204030204" pitchFamily="34" charset="0"/>
                          <a:cs typeface="Calibri" panose="020F0502020204030204" pitchFamily="34" charset="0"/>
                        </a:rPr>
                        <a:t>Không cần bộ xử lý nhanh.</a:t>
                      </a:r>
                      <a:endParaRPr lang="en-US" sz="180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l">
                        <a:lnSpc>
                          <a:spcPct val="150000"/>
                        </a:lnSpc>
                        <a:buFont typeface="Symbol" panose="05050102010706020507" pitchFamily="18" charset="2"/>
                        <a:buChar char=""/>
                      </a:pPr>
                      <a:r>
                        <a:rPr lang="vi-VN" sz="1800">
                          <a:effectLst/>
                          <a:latin typeface="Calibri" panose="020F0502020204030204" pitchFamily="34" charset="0"/>
                          <a:ea typeface="Calibri" panose="020F0502020204030204" pitchFamily="34" charset="0"/>
                          <a:cs typeface="Calibri" panose="020F0502020204030204" pitchFamily="34" charset="0"/>
                        </a:rPr>
                        <a:t>Việc điều chỉnh bộ điều khiển </a:t>
                      </a:r>
                      <a:r>
                        <a:rPr lang="vi-VN" sz="1800" err="1">
                          <a:effectLst/>
                          <a:latin typeface="Calibri" panose="020F0502020204030204" pitchFamily="34" charset="0"/>
                          <a:ea typeface="Calibri" panose="020F0502020204030204" pitchFamily="34" charset="0"/>
                          <a:cs typeface="Calibri" panose="020F0502020204030204" pitchFamily="34" charset="0"/>
                        </a:rPr>
                        <a:t>fuzzy</a:t>
                      </a:r>
                      <a:r>
                        <a:rPr lang="vi-VN" sz="1800">
                          <a:effectLst/>
                          <a:latin typeface="Calibri" panose="020F0502020204030204" pitchFamily="34" charset="0"/>
                          <a:ea typeface="Calibri" panose="020F0502020204030204" pitchFamily="34" charset="0"/>
                          <a:cs typeface="Calibri" panose="020F0502020204030204" pitchFamily="34" charset="0"/>
                        </a:rPr>
                        <a:t> PI dễ dàng, mạnh mẽ hơn so với các bộ điều khiển phi tuyến khác.</a:t>
                      </a:r>
                      <a:endParaRPr lang="en-US" sz="180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l">
                        <a:lnSpc>
                          <a:spcPct val="150000"/>
                        </a:lnSpc>
                        <a:buFont typeface="Symbol" panose="05050102010706020507" pitchFamily="18" charset="2"/>
                        <a:buChar char=""/>
                      </a:pPr>
                      <a:r>
                        <a:rPr lang="vi-VN" sz="1800">
                          <a:effectLst/>
                          <a:latin typeface="Calibri" panose="020F0502020204030204" pitchFamily="34" charset="0"/>
                          <a:ea typeface="Calibri" panose="020F0502020204030204" pitchFamily="34" charset="0"/>
                          <a:cs typeface="Calibri" panose="020F0502020204030204" pitchFamily="34" charset="0"/>
                        </a:rPr>
                        <a:t>Bộ điều khiển </a:t>
                      </a:r>
                      <a:r>
                        <a:rPr lang="vi-VN" sz="1800" err="1">
                          <a:effectLst/>
                          <a:latin typeface="Calibri" panose="020F0502020204030204" pitchFamily="34" charset="0"/>
                          <a:ea typeface="Calibri" panose="020F0502020204030204" pitchFamily="34" charset="0"/>
                          <a:cs typeface="Calibri" panose="020F0502020204030204" pitchFamily="34" charset="0"/>
                        </a:rPr>
                        <a:t>fuzzy</a:t>
                      </a:r>
                      <a:r>
                        <a:rPr lang="vi-VN" sz="1800">
                          <a:effectLst/>
                          <a:latin typeface="Calibri" panose="020F0502020204030204" pitchFamily="34" charset="0"/>
                          <a:ea typeface="Calibri" panose="020F0502020204030204" pitchFamily="34" charset="0"/>
                          <a:cs typeface="Calibri" panose="020F0502020204030204" pitchFamily="34" charset="0"/>
                        </a:rPr>
                        <a:t> có độ ổn định tốt hơn, quá điều chỉnh nhỏ, và đáp ứng nhanh.</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342900" lvl="0" indent="-342900" algn="l">
                        <a:lnSpc>
                          <a:spcPct val="150000"/>
                        </a:lnSpc>
                        <a:buFont typeface="Symbol" panose="05050102010706020507" pitchFamily="18" charset="2"/>
                        <a:buChar char=""/>
                      </a:pPr>
                      <a:r>
                        <a:rPr lang="vi-VN" sz="1800">
                          <a:effectLst/>
                          <a:latin typeface="Calibri" panose="020F0502020204030204" pitchFamily="34" charset="0"/>
                          <a:ea typeface="Calibri" panose="020F0502020204030204" pitchFamily="34" charset="0"/>
                          <a:cs typeface="Calibri" panose="020F0502020204030204" pitchFamily="34" charset="0"/>
                        </a:rPr>
                        <a:t>Thuật toán bộ điều khiển PI truyền thống đơn giản, ổn định, dễ điều chỉnh và độ tin cậy cao.</a:t>
                      </a:r>
                      <a:endParaRPr lang="en-US" sz="180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l">
                        <a:lnSpc>
                          <a:spcPct val="150000"/>
                        </a:lnSpc>
                        <a:buFont typeface="Symbol" panose="05050102010706020507" pitchFamily="18" charset="2"/>
                        <a:buChar char=""/>
                      </a:pPr>
                      <a:r>
                        <a:rPr lang="vi-VN" sz="1800">
                          <a:effectLst/>
                          <a:latin typeface="Calibri" panose="020F0502020204030204" pitchFamily="34" charset="0"/>
                          <a:ea typeface="Calibri" panose="020F0502020204030204" pitchFamily="34" charset="0"/>
                          <a:cs typeface="Calibri" panose="020F0502020204030204" pitchFamily="34" charset="0"/>
                        </a:rPr>
                        <a:t>Không cần bộ xử lý.</a:t>
                      </a:r>
                      <a:endParaRPr lang="en-US" sz="180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l">
                        <a:lnSpc>
                          <a:spcPct val="150000"/>
                        </a:lnSpc>
                        <a:buFont typeface="Symbol" panose="05050102010706020507" pitchFamily="18" charset="2"/>
                        <a:buChar char=""/>
                      </a:pPr>
                      <a:r>
                        <a:rPr lang="vi-VN" sz="1800">
                          <a:effectLst/>
                          <a:latin typeface="Calibri" panose="020F0502020204030204" pitchFamily="34" charset="0"/>
                          <a:ea typeface="Calibri" panose="020F0502020204030204" pitchFamily="34" charset="0"/>
                          <a:cs typeface="Calibri" panose="020F0502020204030204" pitchFamily="34" charset="0"/>
                        </a:rPr>
                        <a:t>Việc điều chỉnh các thông số điều khiển PI rất khó khăn, độ mạnh kém, do đó khó đạt được trạng thái tối ưu trong điều kiện thực tế tại hiện trường sản xuất.</a:t>
                      </a:r>
                      <a:endParaRPr lang="en-US" sz="180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l">
                        <a:lnSpc>
                          <a:spcPct val="150000"/>
                        </a:lnSpc>
                        <a:spcAft>
                          <a:spcPts val="800"/>
                        </a:spcAft>
                        <a:buFont typeface="Symbol" panose="05050102010706020507" pitchFamily="18" charset="2"/>
                        <a:buChar char=""/>
                      </a:pPr>
                      <a:r>
                        <a:rPr lang="vi-VN" sz="1800">
                          <a:effectLst/>
                          <a:latin typeface="Calibri" panose="020F0502020204030204" pitchFamily="34" charset="0"/>
                          <a:ea typeface="Calibri" panose="020F0502020204030204" pitchFamily="34" charset="0"/>
                          <a:cs typeface="Calibri" panose="020F0502020204030204" pitchFamily="34" charset="0"/>
                        </a:rPr>
                        <a:t>Khi tải thay đổi, hệ thống trở nên không ổn định, gây ra quá điều chỉnh lớn hơn.</a:t>
                      </a:r>
                      <a:endParaRPr lang="en-US" sz="1800">
                        <a:effectLst/>
                        <a:latin typeface="Calibri" panose="020F0502020204030204" pitchFamily="34" charset="0"/>
                        <a:ea typeface="Calibri" panose="020F0502020204030204" pitchFamily="34" charset="0"/>
                        <a:cs typeface="Calibri" panose="020F050202020403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18851520"/>
                  </a:ext>
                </a:extLst>
              </a:tr>
            </a:tbl>
          </a:graphicData>
        </a:graphic>
      </p:graphicFrame>
    </p:spTree>
    <p:extLst>
      <p:ext uri="{BB962C8B-B14F-4D97-AF65-F5344CB8AC3E}">
        <p14:creationId xmlns:p14="http://schemas.microsoft.com/office/powerpoint/2010/main" val="3305738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F7409494-A6CA-4405-94E0-DAF180B4DA5C}"/>
              </a:ext>
            </a:extLst>
          </p:cNvPr>
          <p:cNvSpPr/>
          <p:nvPr/>
        </p:nvSpPr>
        <p:spPr>
          <a:xfrm>
            <a:off x="171883" y="29114"/>
            <a:ext cx="5654041" cy="671925"/>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CƠ SỞ LÝ THUYẾT </a:t>
            </a:r>
          </a:p>
        </p:txBody>
      </p:sp>
      <p:sp>
        <p:nvSpPr>
          <p:cNvPr id="10" name="Freeform 7">
            <a:extLst>
              <a:ext uri="{FF2B5EF4-FFF2-40B4-BE49-F238E27FC236}">
                <a16:creationId xmlns:a16="http://schemas.microsoft.com/office/drawing/2014/main" id="{BD907E1B-4D82-4FF9-BFE1-51BC94F3FD89}"/>
              </a:ext>
            </a:extLst>
          </p:cNvPr>
          <p:cNvSpPr/>
          <p:nvPr/>
        </p:nvSpPr>
        <p:spPr>
          <a:xfrm>
            <a:off x="171883" y="784453"/>
            <a:ext cx="5654041" cy="781974"/>
          </a:xfrm>
          <a:custGeom>
            <a:avLst/>
            <a:gdLst>
              <a:gd name="connsiteX0" fmla="*/ 0 w 5654041"/>
              <a:gd name="connsiteY0" fmla="*/ 0 h 659812"/>
              <a:gd name="connsiteX1" fmla="*/ 5654041 w 5654041"/>
              <a:gd name="connsiteY1" fmla="*/ 0 h 659812"/>
              <a:gd name="connsiteX2" fmla="*/ 5654041 w 5654041"/>
              <a:gd name="connsiteY2" fmla="*/ 659812 h 659812"/>
              <a:gd name="connsiteX3" fmla="*/ 0 w 5654041"/>
              <a:gd name="connsiteY3" fmla="*/ 659812 h 659812"/>
              <a:gd name="connsiteX4" fmla="*/ 0 w 5654041"/>
              <a:gd name="connsiteY4" fmla="*/ 0 h 65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659812">
                <a:moveTo>
                  <a:pt x="0" y="0"/>
                </a:moveTo>
                <a:lnTo>
                  <a:pt x="5654041" y="0"/>
                </a:lnTo>
                <a:lnTo>
                  <a:pt x="5654041" y="659812"/>
                </a:lnTo>
                <a:lnTo>
                  <a:pt x="0" y="6598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Bộ điều khiển PI mờ</a:t>
            </a:r>
          </a:p>
        </p:txBody>
      </p:sp>
      <p:sp>
        <p:nvSpPr>
          <p:cNvPr id="18" name="Freeform: Shape 17">
            <a:extLst>
              <a:ext uri="{FF2B5EF4-FFF2-40B4-BE49-F238E27FC236}">
                <a16:creationId xmlns:a16="http://schemas.microsoft.com/office/drawing/2014/main" id="{42076B60-833C-4ED2-8516-12E0106D9BF2}"/>
              </a:ext>
            </a:extLst>
          </p:cNvPr>
          <p:cNvSpPr/>
          <p:nvPr/>
        </p:nvSpPr>
        <p:spPr>
          <a:xfrm>
            <a:off x="426333" y="1378470"/>
            <a:ext cx="5669667" cy="375914"/>
          </a:xfrm>
          <a:custGeom>
            <a:avLst/>
            <a:gdLst>
              <a:gd name="connsiteX0" fmla="*/ 0 w 9086127"/>
              <a:gd name="connsiteY0" fmla="*/ 0 h 828000"/>
              <a:gd name="connsiteX1" fmla="*/ 9086127 w 9086127"/>
              <a:gd name="connsiteY1" fmla="*/ 0 h 828000"/>
              <a:gd name="connsiteX2" fmla="*/ 9086127 w 9086127"/>
              <a:gd name="connsiteY2" fmla="*/ 828000 h 828000"/>
              <a:gd name="connsiteX3" fmla="*/ 0 w 9086127"/>
              <a:gd name="connsiteY3" fmla="*/ 828000 h 828000"/>
              <a:gd name="connsiteX4" fmla="*/ 0 w 9086127"/>
              <a:gd name="connsiteY4" fmla="*/ 0 h 82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6127" h="828000">
                <a:moveTo>
                  <a:pt x="0" y="0"/>
                </a:moveTo>
                <a:lnTo>
                  <a:pt x="9086127" y="0"/>
                </a:lnTo>
                <a:lnTo>
                  <a:pt x="9086127" y="828000"/>
                </a:lnTo>
                <a:lnTo>
                  <a:pt x="0" y="82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8485"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vi-VN" sz="2800">
                <a:effectLst/>
                <a:latin typeface="Calibri" panose="020F0502020204030204" pitchFamily="34" charset="0"/>
                <a:ea typeface="Calibri" panose="020F0502020204030204" pitchFamily="34" charset="0"/>
                <a:cs typeface="Times New Roman" panose="02020603050405020304" pitchFamily="18" charset="0"/>
              </a:rPr>
              <a:t>Cấu trúc bộ điều khiển PI </a:t>
            </a:r>
            <a:endParaRPr lang="en-US" sz="2800" kern="1200">
              <a:latin typeface="Calibri" panose="020F0502020204030204" pitchFamily="34" charset="0"/>
              <a:ea typeface="Calibri" panose="020F0502020204030204" pitchFamily="34" charset="0"/>
              <a:cs typeface="Calibri" panose="020F0502020204030204" pitchFamily="34" charset="0"/>
            </a:endParaRPr>
          </a:p>
        </p:txBody>
      </p:sp>
      <p:sp>
        <p:nvSpPr>
          <p:cNvPr id="20" name="Freeform: Shape 19">
            <a:extLst>
              <a:ext uri="{FF2B5EF4-FFF2-40B4-BE49-F238E27FC236}">
                <a16:creationId xmlns:a16="http://schemas.microsoft.com/office/drawing/2014/main" id="{45518D1E-A55D-41BF-B57E-F017CE3FF710}"/>
              </a:ext>
            </a:extLst>
          </p:cNvPr>
          <p:cNvSpPr/>
          <p:nvPr/>
        </p:nvSpPr>
        <p:spPr>
          <a:xfrm>
            <a:off x="426333" y="1858927"/>
            <a:ext cx="5669667" cy="465750"/>
          </a:xfrm>
          <a:custGeom>
            <a:avLst/>
            <a:gdLst>
              <a:gd name="connsiteX0" fmla="*/ 0 w 9086127"/>
              <a:gd name="connsiteY0" fmla="*/ 0 h 828000"/>
              <a:gd name="connsiteX1" fmla="*/ 9086127 w 9086127"/>
              <a:gd name="connsiteY1" fmla="*/ 0 h 828000"/>
              <a:gd name="connsiteX2" fmla="*/ 9086127 w 9086127"/>
              <a:gd name="connsiteY2" fmla="*/ 828000 h 828000"/>
              <a:gd name="connsiteX3" fmla="*/ 0 w 9086127"/>
              <a:gd name="connsiteY3" fmla="*/ 828000 h 828000"/>
              <a:gd name="connsiteX4" fmla="*/ 0 w 9086127"/>
              <a:gd name="connsiteY4" fmla="*/ 0 h 82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6127" h="828000">
                <a:moveTo>
                  <a:pt x="0" y="0"/>
                </a:moveTo>
                <a:lnTo>
                  <a:pt x="9086127" y="0"/>
                </a:lnTo>
                <a:lnTo>
                  <a:pt x="9086127" y="828000"/>
                </a:lnTo>
                <a:lnTo>
                  <a:pt x="0" y="82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8485"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vi-VN" sz="2800">
                <a:effectLst/>
                <a:latin typeface="Calibri" panose="020F0502020204030204" pitchFamily="34" charset="0"/>
                <a:ea typeface="Calibri" panose="020F0502020204030204" pitchFamily="34" charset="0"/>
                <a:cs typeface="Times New Roman" panose="02020603050405020304" pitchFamily="18" charset="0"/>
              </a:rPr>
              <a:t>Thiết kế bộ điều khiển PI mờ</a:t>
            </a:r>
            <a:endParaRPr lang="en-US" sz="2800" kern="1200">
              <a:latin typeface="Calibri" panose="020F0502020204030204" pitchFamily="34" charset="0"/>
              <a:ea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7EFF6F0E-5D06-4D1C-9C95-1DC54D114145}"/>
              </a:ext>
            </a:extLst>
          </p:cNvPr>
          <p:cNvGrpSpPr/>
          <p:nvPr/>
        </p:nvGrpSpPr>
        <p:grpSpPr>
          <a:xfrm>
            <a:off x="375291" y="2324677"/>
            <a:ext cx="11390376" cy="4116840"/>
            <a:chOff x="121577" y="1448258"/>
            <a:chExt cx="11390376" cy="4116840"/>
          </a:xfrm>
        </p:grpSpPr>
        <p:sp>
          <p:nvSpPr>
            <p:cNvPr id="8" name="TextBox 7">
              <a:extLst>
                <a:ext uri="{FF2B5EF4-FFF2-40B4-BE49-F238E27FC236}">
                  <a16:creationId xmlns:a16="http://schemas.microsoft.com/office/drawing/2014/main" id="{BFDBF32D-FFE5-47DA-BCC0-85CD1C034AF7}"/>
                </a:ext>
              </a:extLst>
            </p:cNvPr>
            <p:cNvSpPr txBox="1"/>
            <p:nvPr/>
          </p:nvSpPr>
          <p:spPr>
            <a:xfrm>
              <a:off x="121577" y="1448258"/>
              <a:ext cx="6160168" cy="506292"/>
            </a:xfrm>
            <a:prstGeom prst="rect">
              <a:avLst/>
            </a:prstGeom>
            <a:noFill/>
          </p:spPr>
          <p:txBody>
            <a:bodyPr wrap="square">
              <a:spAutoFit/>
            </a:bodyPr>
            <a:lstStyle/>
            <a:p>
              <a:pPr indent="457200">
                <a:lnSpc>
                  <a:spcPct val="150000"/>
                </a:lnSpc>
                <a:spcAft>
                  <a:spcPts val="800"/>
                </a:spcAft>
              </a:pPr>
              <a:r>
                <a:rPr lang="vi-VN" sz="2000" b="1">
                  <a:solidFill>
                    <a:schemeClr val="accent5">
                      <a:lumMod val="50000"/>
                    </a:schemeClr>
                  </a:solidFill>
                  <a:effectLst/>
                  <a:latin typeface="Calibri" panose="020F0502020204030204" pitchFamily="34" charset="0"/>
                  <a:ea typeface="Calibri" panose="020F0502020204030204" pitchFamily="34" charset="0"/>
                  <a:cs typeface="Calibri" panose="020F0502020204030204" pitchFamily="34" charset="0"/>
                </a:rPr>
                <a:t>Trình tự thiết kế bộ điều khiển PI mờ như sau: </a:t>
              </a:r>
              <a:endParaRPr lang="en-US" sz="2000" b="1">
                <a:solidFill>
                  <a:schemeClr val="accent5">
                    <a:lumMod val="50000"/>
                  </a:schemeClr>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235D7B8E-3FB0-4239-9AC8-F40161454B18}"/>
                </a:ext>
              </a:extLst>
            </p:cNvPr>
            <p:cNvSpPr txBox="1"/>
            <p:nvPr/>
          </p:nvSpPr>
          <p:spPr>
            <a:xfrm>
              <a:off x="654657" y="2032336"/>
              <a:ext cx="10857296" cy="3532762"/>
            </a:xfrm>
            <a:prstGeom prst="rect">
              <a:avLst/>
            </a:prstGeom>
            <a:noFill/>
          </p:spPr>
          <p:txBody>
            <a:bodyPr wrap="square">
              <a:spAutoFit/>
            </a:bodyPr>
            <a:lstStyle/>
            <a:p>
              <a:pPr>
                <a:lnSpc>
                  <a:spcPct val="150000"/>
                </a:lnSpc>
                <a:spcBef>
                  <a:spcPts val="700"/>
                </a:spcBef>
                <a:spcAft>
                  <a:spcPts val="700"/>
                </a:spcAft>
                <a:buNone/>
              </a:pPr>
              <a:r>
                <a:rPr lang="vi-VN" sz="2000" b="1">
                  <a:solidFill>
                    <a:schemeClr val="accent5">
                      <a:lumMod val="50000"/>
                    </a:schemeClr>
                  </a:solidFill>
                  <a:effectLst/>
                  <a:latin typeface="Calibri" panose="020F0502020204030204" pitchFamily="34" charset="0"/>
                  <a:ea typeface="Calibri" panose="020F0502020204030204" pitchFamily="34" charset="0"/>
                  <a:cs typeface="Calibri" panose="020F0502020204030204" pitchFamily="34" charset="0"/>
                </a:rPr>
                <a:t>Bước 1: </a:t>
              </a:r>
              <a:r>
                <a:rPr lang="vi-VN" sz="2000">
                  <a:effectLst/>
                  <a:latin typeface="Calibri" panose="020F0502020204030204" pitchFamily="34" charset="0"/>
                  <a:ea typeface="Calibri" panose="020F0502020204030204" pitchFamily="34" charset="0"/>
                  <a:cs typeface="Calibri" panose="020F0502020204030204" pitchFamily="34" charset="0"/>
                </a:rPr>
                <a:t>Vẽ sơ đồ khối hệ thống điều khiển (HTĐK). Xác định tầm giá trị của:</a:t>
              </a:r>
              <a:endParaRPr lang="en-US" sz="200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Bef>
                  <a:spcPts val="700"/>
                </a:spcBef>
                <a:spcAft>
                  <a:spcPts val="700"/>
                </a:spcAft>
                <a:buNone/>
              </a:pPr>
              <a:r>
                <a:rPr lang="vi-VN" sz="2000">
                  <a:effectLst/>
                  <a:latin typeface="Calibri" panose="020F0502020204030204" pitchFamily="34" charset="0"/>
                  <a:ea typeface="Calibri" panose="020F0502020204030204" pitchFamily="34" charset="0"/>
                  <a:cs typeface="Calibri" panose="020F0502020204030204" pitchFamily="34" charset="0"/>
                </a:rPr>
                <a:t>Biến vào: sai số (E) và vi phân sai số (DE).</a:t>
              </a:r>
              <a:endParaRPr lang="en-US" sz="200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Bef>
                  <a:spcPts val="700"/>
                </a:spcBef>
                <a:spcAft>
                  <a:spcPts val="700"/>
                </a:spcAft>
                <a:buNone/>
              </a:pPr>
              <a:r>
                <a:rPr lang="vi-VN" sz="2000">
                  <a:effectLst/>
                  <a:latin typeface="Calibri" panose="020F0502020204030204" pitchFamily="34" charset="0"/>
                  <a:ea typeface="Calibri" panose="020F0502020204030204" pitchFamily="34" charset="0"/>
                  <a:cs typeface="Calibri" panose="020F0502020204030204" pitchFamily="34" charset="0"/>
                </a:rPr>
                <a:t>Biến ra: vi phân của tín hiệu điều khiển (DU).</a:t>
              </a:r>
              <a:endParaRPr lang="en-US" sz="200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Bef>
                  <a:spcPts val="700"/>
                </a:spcBef>
                <a:spcAft>
                  <a:spcPts val="700"/>
                </a:spcAft>
                <a:buNone/>
              </a:pPr>
              <a:r>
                <a:rPr lang="vi-VN" sz="2000" b="1">
                  <a:solidFill>
                    <a:schemeClr val="accent5">
                      <a:lumMod val="50000"/>
                    </a:schemeClr>
                  </a:solidFill>
                  <a:effectLst/>
                  <a:latin typeface="Calibri" panose="020F0502020204030204" pitchFamily="34" charset="0"/>
                  <a:ea typeface="Calibri" panose="020F0502020204030204" pitchFamily="34" charset="0"/>
                  <a:cs typeface="Calibri" panose="020F0502020204030204" pitchFamily="34" charset="0"/>
                </a:rPr>
                <a:t>Bước 2: </a:t>
              </a:r>
              <a:r>
                <a:rPr lang="vi-VN" sz="2000">
                  <a:effectLst/>
                  <a:latin typeface="Calibri" panose="020F0502020204030204" pitchFamily="34" charset="0"/>
                  <a:ea typeface="Calibri" panose="020F0502020204030204" pitchFamily="34" charset="0"/>
                  <a:cs typeface="Calibri" panose="020F0502020204030204" pitchFamily="34" charset="0"/>
                </a:rPr>
                <a:t>Xác định các hệ số chuẩn hóa biến vào và biến ra về miền giá trị [−1,1][-1, 1].</a:t>
              </a:r>
              <a:endParaRPr lang="en-US" sz="200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Bef>
                  <a:spcPts val="700"/>
                </a:spcBef>
                <a:spcAft>
                  <a:spcPts val="700"/>
                </a:spcAft>
              </a:pPr>
              <a:r>
                <a:rPr lang="vi-VN" sz="2000" b="1">
                  <a:solidFill>
                    <a:schemeClr val="accent5">
                      <a:lumMod val="50000"/>
                    </a:schemeClr>
                  </a:solidFill>
                  <a:effectLst/>
                  <a:latin typeface="Calibri" panose="020F0502020204030204" pitchFamily="34" charset="0"/>
                  <a:ea typeface="Calibri" panose="020F0502020204030204" pitchFamily="34" charset="0"/>
                  <a:cs typeface="Calibri" panose="020F0502020204030204" pitchFamily="34" charset="0"/>
                </a:rPr>
                <a:t>Bước 3: </a:t>
              </a:r>
              <a:r>
                <a:rPr lang="vi-VN" sz="2000">
                  <a:effectLst/>
                  <a:latin typeface="Calibri" panose="020F0502020204030204" pitchFamily="34" charset="0"/>
                  <a:ea typeface="Calibri" panose="020F0502020204030204" pitchFamily="34" charset="0"/>
                  <a:cs typeface="Calibri" panose="020F0502020204030204" pitchFamily="34" charset="0"/>
                </a:rPr>
                <a:t>Định nghĩa các giá trị ngôn ngữ cho các biến vào và biến ra, định lượng các giá trị ngôn ngữ bằng các tập mờ.</a:t>
              </a:r>
              <a:endParaRPr lang="en-US" sz="2000">
                <a:effectLst/>
                <a:latin typeface="Calibri" panose="020F0502020204030204" pitchFamily="34" charset="0"/>
                <a:ea typeface="Calibri" panose="020F0502020204030204" pitchFamily="34" charset="0"/>
                <a:cs typeface="Calibri" panose="020F0502020204030204" pitchFamily="34" charset="0"/>
              </a:endParaRPr>
            </a:p>
          </p:txBody>
        </p:sp>
      </p:grpSp>
    </p:spTree>
    <p:extLst>
      <p:ext uri="{BB962C8B-B14F-4D97-AF65-F5344CB8AC3E}">
        <p14:creationId xmlns:p14="http://schemas.microsoft.com/office/powerpoint/2010/main" val="2729399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F7409494-A6CA-4405-94E0-DAF180B4DA5C}"/>
              </a:ext>
            </a:extLst>
          </p:cNvPr>
          <p:cNvSpPr/>
          <p:nvPr/>
        </p:nvSpPr>
        <p:spPr>
          <a:xfrm>
            <a:off x="171883" y="29114"/>
            <a:ext cx="5654041" cy="671925"/>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CƠ SỞ LÝ THUYẾT </a:t>
            </a:r>
          </a:p>
        </p:txBody>
      </p:sp>
      <p:sp>
        <p:nvSpPr>
          <p:cNvPr id="10" name="Freeform 7">
            <a:extLst>
              <a:ext uri="{FF2B5EF4-FFF2-40B4-BE49-F238E27FC236}">
                <a16:creationId xmlns:a16="http://schemas.microsoft.com/office/drawing/2014/main" id="{BD907E1B-4D82-4FF9-BFE1-51BC94F3FD89}"/>
              </a:ext>
            </a:extLst>
          </p:cNvPr>
          <p:cNvSpPr/>
          <p:nvPr/>
        </p:nvSpPr>
        <p:spPr>
          <a:xfrm>
            <a:off x="171883" y="784453"/>
            <a:ext cx="5654041" cy="781974"/>
          </a:xfrm>
          <a:custGeom>
            <a:avLst/>
            <a:gdLst>
              <a:gd name="connsiteX0" fmla="*/ 0 w 5654041"/>
              <a:gd name="connsiteY0" fmla="*/ 0 h 659812"/>
              <a:gd name="connsiteX1" fmla="*/ 5654041 w 5654041"/>
              <a:gd name="connsiteY1" fmla="*/ 0 h 659812"/>
              <a:gd name="connsiteX2" fmla="*/ 5654041 w 5654041"/>
              <a:gd name="connsiteY2" fmla="*/ 659812 h 659812"/>
              <a:gd name="connsiteX3" fmla="*/ 0 w 5654041"/>
              <a:gd name="connsiteY3" fmla="*/ 659812 h 659812"/>
              <a:gd name="connsiteX4" fmla="*/ 0 w 5654041"/>
              <a:gd name="connsiteY4" fmla="*/ 0 h 65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659812">
                <a:moveTo>
                  <a:pt x="0" y="0"/>
                </a:moveTo>
                <a:lnTo>
                  <a:pt x="5654041" y="0"/>
                </a:lnTo>
                <a:lnTo>
                  <a:pt x="5654041" y="659812"/>
                </a:lnTo>
                <a:lnTo>
                  <a:pt x="0" y="6598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Bộ điều khiển PI mờ</a:t>
            </a:r>
          </a:p>
        </p:txBody>
      </p:sp>
      <p:sp>
        <p:nvSpPr>
          <p:cNvPr id="18" name="Freeform: Shape 17">
            <a:extLst>
              <a:ext uri="{FF2B5EF4-FFF2-40B4-BE49-F238E27FC236}">
                <a16:creationId xmlns:a16="http://schemas.microsoft.com/office/drawing/2014/main" id="{42076B60-833C-4ED2-8516-12E0106D9BF2}"/>
              </a:ext>
            </a:extLst>
          </p:cNvPr>
          <p:cNvSpPr/>
          <p:nvPr/>
        </p:nvSpPr>
        <p:spPr>
          <a:xfrm>
            <a:off x="426333" y="1378470"/>
            <a:ext cx="5669667" cy="375914"/>
          </a:xfrm>
          <a:custGeom>
            <a:avLst/>
            <a:gdLst>
              <a:gd name="connsiteX0" fmla="*/ 0 w 9086127"/>
              <a:gd name="connsiteY0" fmla="*/ 0 h 828000"/>
              <a:gd name="connsiteX1" fmla="*/ 9086127 w 9086127"/>
              <a:gd name="connsiteY1" fmla="*/ 0 h 828000"/>
              <a:gd name="connsiteX2" fmla="*/ 9086127 w 9086127"/>
              <a:gd name="connsiteY2" fmla="*/ 828000 h 828000"/>
              <a:gd name="connsiteX3" fmla="*/ 0 w 9086127"/>
              <a:gd name="connsiteY3" fmla="*/ 828000 h 828000"/>
              <a:gd name="connsiteX4" fmla="*/ 0 w 9086127"/>
              <a:gd name="connsiteY4" fmla="*/ 0 h 82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6127" h="828000">
                <a:moveTo>
                  <a:pt x="0" y="0"/>
                </a:moveTo>
                <a:lnTo>
                  <a:pt x="9086127" y="0"/>
                </a:lnTo>
                <a:lnTo>
                  <a:pt x="9086127" y="828000"/>
                </a:lnTo>
                <a:lnTo>
                  <a:pt x="0" y="82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8485"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vi-VN" sz="2800">
                <a:effectLst/>
                <a:latin typeface="Calibri" panose="020F0502020204030204" pitchFamily="34" charset="0"/>
                <a:ea typeface="Calibri" panose="020F0502020204030204" pitchFamily="34" charset="0"/>
                <a:cs typeface="Times New Roman" panose="02020603050405020304" pitchFamily="18" charset="0"/>
              </a:rPr>
              <a:t>Cấu trúc bộ điều khiển PI </a:t>
            </a:r>
            <a:endParaRPr lang="en-US" sz="2800" kern="1200">
              <a:latin typeface="Calibri" panose="020F0502020204030204" pitchFamily="34" charset="0"/>
              <a:ea typeface="Calibri" panose="020F0502020204030204" pitchFamily="34" charset="0"/>
              <a:cs typeface="Calibri" panose="020F0502020204030204" pitchFamily="34" charset="0"/>
            </a:endParaRPr>
          </a:p>
        </p:txBody>
      </p:sp>
      <p:sp>
        <p:nvSpPr>
          <p:cNvPr id="20" name="Freeform: Shape 19">
            <a:extLst>
              <a:ext uri="{FF2B5EF4-FFF2-40B4-BE49-F238E27FC236}">
                <a16:creationId xmlns:a16="http://schemas.microsoft.com/office/drawing/2014/main" id="{45518D1E-A55D-41BF-B57E-F017CE3FF710}"/>
              </a:ext>
            </a:extLst>
          </p:cNvPr>
          <p:cNvSpPr/>
          <p:nvPr/>
        </p:nvSpPr>
        <p:spPr>
          <a:xfrm>
            <a:off x="426333" y="1858927"/>
            <a:ext cx="5669667" cy="465750"/>
          </a:xfrm>
          <a:custGeom>
            <a:avLst/>
            <a:gdLst>
              <a:gd name="connsiteX0" fmla="*/ 0 w 9086127"/>
              <a:gd name="connsiteY0" fmla="*/ 0 h 828000"/>
              <a:gd name="connsiteX1" fmla="*/ 9086127 w 9086127"/>
              <a:gd name="connsiteY1" fmla="*/ 0 h 828000"/>
              <a:gd name="connsiteX2" fmla="*/ 9086127 w 9086127"/>
              <a:gd name="connsiteY2" fmla="*/ 828000 h 828000"/>
              <a:gd name="connsiteX3" fmla="*/ 0 w 9086127"/>
              <a:gd name="connsiteY3" fmla="*/ 828000 h 828000"/>
              <a:gd name="connsiteX4" fmla="*/ 0 w 9086127"/>
              <a:gd name="connsiteY4" fmla="*/ 0 h 82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6127" h="828000">
                <a:moveTo>
                  <a:pt x="0" y="0"/>
                </a:moveTo>
                <a:lnTo>
                  <a:pt x="9086127" y="0"/>
                </a:lnTo>
                <a:lnTo>
                  <a:pt x="9086127" y="828000"/>
                </a:lnTo>
                <a:lnTo>
                  <a:pt x="0" y="82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88485"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vi-VN" sz="2800">
                <a:effectLst/>
                <a:latin typeface="Calibri" panose="020F0502020204030204" pitchFamily="34" charset="0"/>
                <a:ea typeface="Calibri" panose="020F0502020204030204" pitchFamily="34" charset="0"/>
                <a:cs typeface="Times New Roman" panose="02020603050405020304" pitchFamily="18" charset="0"/>
              </a:rPr>
              <a:t>Thiết kế bộ điều khiển PI mờ</a:t>
            </a:r>
            <a:endParaRPr lang="en-US" sz="2800" kern="120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BFDBF32D-FFE5-47DA-BCC0-85CD1C034AF7}"/>
              </a:ext>
            </a:extLst>
          </p:cNvPr>
          <p:cNvSpPr txBox="1"/>
          <p:nvPr/>
        </p:nvSpPr>
        <p:spPr>
          <a:xfrm>
            <a:off x="375291" y="2324677"/>
            <a:ext cx="6160168" cy="506292"/>
          </a:xfrm>
          <a:prstGeom prst="rect">
            <a:avLst/>
          </a:prstGeom>
          <a:noFill/>
        </p:spPr>
        <p:txBody>
          <a:bodyPr wrap="square">
            <a:spAutoFit/>
          </a:bodyPr>
          <a:lstStyle/>
          <a:p>
            <a:pPr indent="457200">
              <a:lnSpc>
                <a:spcPct val="150000"/>
              </a:lnSpc>
              <a:spcAft>
                <a:spcPts val="800"/>
              </a:spcAft>
            </a:pPr>
            <a:r>
              <a:rPr lang="vi-VN" sz="2000" b="1">
                <a:solidFill>
                  <a:schemeClr val="accent5">
                    <a:lumMod val="50000"/>
                  </a:schemeClr>
                </a:solidFill>
                <a:effectLst/>
                <a:latin typeface="Calibri" panose="020F0502020204030204" pitchFamily="34" charset="0"/>
                <a:ea typeface="Calibri" panose="020F0502020204030204" pitchFamily="34" charset="0"/>
                <a:cs typeface="Calibri" panose="020F0502020204030204" pitchFamily="34" charset="0"/>
              </a:rPr>
              <a:t>Trình tự thiết kế bộ điều khiển PI mờ như sau: </a:t>
            </a:r>
            <a:endParaRPr lang="en-US" sz="2000" b="1">
              <a:solidFill>
                <a:schemeClr val="accent5">
                  <a:lumMod val="50000"/>
                </a:schemeClr>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54113286-502F-415E-BA90-AA11D67753DA}"/>
              </a:ext>
            </a:extLst>
          </p:cNvPr>
          <p:cNvSpPr txBox="1"/>
          <p:nvPr/>
        </p:nvSpPr>
        <p:spPr>
          <a:xfrm>
            <a:off x="912796" y="2901716"/>
            <a:ext cx="10366408" cy="3353226"/>
          </a:xfrm>
          <a:prstGeom prst="rect">
            <a:avLst/>
          </a:prstGeom>
          <a:noFill/>
        </p:spPr>
        <p:txBody>
          <a:bodyPr wrap="square">
            <a:spAutoFit/>
          </a:bodyPr>
          <a:lstStyle/>
          <a:p>
            <a:pPr>
              <a:lnSpc>
                <a:spcPct val="150000"/>
              </a:lnSpc>
              <a:spcBef>
                <a:spcPts val="700"/>
              </a:spcBef>
              <a:spcAft>
                <a:spcPts val="700"/>
              </a:spcAft>
              <a:buNone/>
            </a:pPr>
            <a:r>
              <a:rPr lang="vi-VN" sz="2000" b="1">
                <a:solidFill>
                  <a:schemeClr val="accent5">
                    <a:lumMod val="50000"/>
                  </a:schemeClr>
                </a:solidFill>
                <a:effectLst/>
                <a:latin typeface="Calibri" panose="020F0502020204030204" pitchFamily="34" charset="0"/>
                <a:ea typeface="Calibri" panose="020F0502020204030204" pitchFamily="34" charset="0"/>
                <a:cs typeface="Calibri" panose="020F0502020204030204" pitchFamily="34" charset="0"/>
              </a:rPr>
              <a:t>Bước 4: </a:t>
            </a:r>
            <a:r>
              <a:rPr lang="vi-VN" sz="2000">
                <a:effectLst/>
                <a:latin typeface="Calibri" panose="020F0502020204030204" pitchFamily="34" charset="0"/>
                <a:ea typeface="Calibri" panose="020F0502020204030204" pitchFamily="34" charset="0"/>
                <a:cs typeface="Calibri" panose="020F0502020204030204" pitchFamily="34" charset="0"/>
              </a:rPr>
              <a:t>Xây dựng hệ qui tắc mờ bằng các hình vẽ minh họa để có ý tưởng đưa ra một số qui tắc điển hình, sau đó áp dụng tính liên tục của hệ mờ và tính đối xứng để đưa ra các qui tắc còn lại.</a:t>
            </a:r>
            <a:endParaRPr lang="en-US" sz="200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Bef>
                <a:spcPts val="700"/>
              </a:spcBef>
              <a:spcAft>
                <a:spcPts val="700"/>
              </a:spcAft>
              <a:buNone/>
            </a:pPr>
            <a:r>
              <a:rPr lang="vi-VN" sz="2000" b="1">
                <a:solidFill>
                  <a:schemeClr val="accent5">
                    <a:lumMod val="50000"/>
                  </a:schemeClr>
                </a:solidFill>
                <a:effectLst/>
                <a:latin typeface="Calibri" panose="020F0502020204030204" pitchFamily="34" charset="0"/>
                <a:ea typeface="Calibri" panose="020F0502020204030204" pitchFamily="34" charset="0"/>
                <a:cs typeface="Calibri" panose="020F0502020204030204" pitchFamily="34" charset="0"/>
              </a:rPr>
              <a:t>Bước 5: </a:t>
            </a:r>
            <a:r>
              <a:rPr lang="vi-VN" sz="2000">
                <a:effectLst/>
                <a:latin typeface="Calibri" panose="020F0502020204030204" pitchFamily="34" charset="0"/>
                <a:ea typeface="Calibri" panose="020F0502020204030204" pitchFamily="34" charset="0"/>
                <a:cs typeface="Calibri" panose="020F0502020204030204" pitchFamily="34" charset="0"/>
              </a:rPr>
              <a:t>Chọn phương pháp suy luận mờ MAX–MIN hoặc MAX–PROD.</a:t>
            </a:r>
            <a:endParaRPr lang="en-US" sz="200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Bef>
                <a:spcPts val="700"/>
              </a:spcBef>
              <a:spcAft>
                <a:spcPts val="700"/>
              </a:spcAft>
              <a:buNone/>
            </a:pPr>
            <a:r>
              <a:rPr lang="vi-VN" sz="2000" b="1">
                <a:solidFill>
                  <a:schemeClr val="accent5">
                    <a:lumMod val="50000"/>
                  </a:schemeClr>
                </a:solidFill>
                <a:effectLst/>
                <a:latin typeface="Calibri" panose="020F0502020204030204" pitchFamily="34" charset="0"/>
                <a:ea typeface="Calibri" panose="020F0502020204030204" pitchFamily="34" charset="0"/>
                <a:cs typeface="Calibri" panose="020F0502020204030204" pitchFamily="34" charset="0"/>
              </a:rPr>
              <a:t>Bước 6: </a:t>
            </a:r>
            <a:r>
              <a:rPr lang="vi-VN" sz="2000">
                <a:effectLst/>
                <a:latin typeface="Calibri" panose="020F0502020204030204" pitchFamily="34" charset="0"/>
                <a:ea typeface="Calibri" panose="020F0502020204030204" pitchFamily="34" charset="0"/>
                <a:cs typeface="Calibri" panose="020F0502020204030204" pitchFamily="34" charset="0"/>
              </a:rPr>
              <a:t>Chọn phương pháp giải mờ: Phương pháp trọng tâm hoặc trung bình có trọng số.</a:t>
            </a:r>
            <a:endParaRPr lang="en-US" sz="2000">
              <a:effectLst/>
              <a:latin typeface="Calibri" panose="020F0502020204030204" pitchFamily="34" charset="0"/>
              <a:ea typeface="Calibri" panose="020F0502020204030204" pitchFamily="34" charset="0"/>
              <a:cs typeface="Calibri" panose="020F0502020204030204" pitchFamily="34" charset="0"/>
            </a:endParaRPr>
          </a:p>
          <a:p>
            <a:pPr>
              <a:lnSpc>
                <a:spcPct val="150000"/>
              </a:lnSpc>
              <a:spcBef>
                <a:spcPts val="700"/>
              </a:spcBef>
              <a:spcAft>
                <a:spcPts val="700"/>
              </a:spcAft>
            </a:pPr>
            <a:r>
              <a:rPr lang="vi-VN" sz="2000" b="1">
                <a:solidFill>
                  <a:schemeClr val="accent5">
                    <a:lumMod val="50000"/>
                  </a:schemeClr>
                </a:solidFill>
                <a:effectLst/>
                <a:latin typeface="Calibri" panose="020F0502020204030204" pitchFamily="34" charset="0"/>
                <a:ea typeface="Calibri" panose="020F0502020204030204" pitchFamily="34" charset="0"/>
                <a:cs typeface="Calibri" panose="020F0502020204030204" pitchFamily="34" charset="0"/>
              </a:rPr>
              <a:t>Bước 7: </a:t>
            </a:r>
            <a:r>
              <a:rPr lang="vi-VN" sz="2000">
                <a:effectLst/>
                <a:latin typeface="Calibri" panose="020F0502020204030204" pitchFamily="34" charset="0"/>
                <a:ea typeface="Calibri" panose="020F0502020204030204" pitchFamily="34" charset="0"/>
                <a:cs typeface="Calibri" panose="020F0502020204030204" pitchFamily="34" charset="0"/>
              </a:rPr>
              <a:t>Mô phỏng hoặc thực nghiệm đánh giá chất lượng điều khiển, tinh chỉnh các thông số của bộ điều khiển mờ để đạt chất lượng mong muốn.</a:t>
            </a:r>
            <a:endParaRPr lang="en-US" sz="200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8103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a:extLst>
              <a:ext uri="{FF2B5EF4-FFF2-40B4-BE49-F238E27FC236}">
                <a16:creationId xmlns:a16="http://schemas.microsoft.com/office/drawing/2014/main" id="{0E1EBFC2-AB78-25F0-8EBB-42F2BCDACF1F}"/>
              </a:ext>
            </a:extLst>
          </p:cNvPr>
          <p:cNvSpPr/>
          <p:nvPr/>
        </p:nvSpPr>
        <p:spPr>
          <a:xfrm>
            <a:off x="6537959" y="29115"/>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CƠ SỞ LÝ THUYẾT </a:t>
            </a:r>
          </a:p>
        </p:txBody>
      </p:sp>
      <p:sp>
        <p:nvSpPr>
          <p:cNvPr id="4" name="Freeform 8">
            <a:extLst>
              <a:ext uri="{FF2B5EF4-FFF2-40B4-BE49-F238E27FC236}">
                <a16:creationId xmlns:a16="http://schemas.microsoft.com/office/drawing/2014/main" id="{B2EF5544-1CAA-69B0-87AE-427EF8BC0383}"/>
              </a:ext>
            </a:extLst>
          </p:cNvPr>
          <p:cNvSpPr/>
          <p:nvPr/>
        </p:nvSpPr>
        <p:spPr>
          <a:xfrm>
            <a:off x="6537959" y="1273927"/>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THIẾT KẾ BỘ ĐIỀU KHIỂN PI FUZZY</a:t>
            </a:r>
          </a:p>
        </p:txBody>
      </p:sp>
      <p:sp>
        <p:nvSpPr>
          <p:cNvPr id="6" name="Freeform 10">
            <a:extLst>
              <a:ext uri="{FF2B5EF4-FFF2-40B4-BE49-F238E27FC236}">
                <a16:creationId xmlns:a16="http://schemas.microsoft.com/office/drawing/2014/main" id="{05F46492-D74B-B2C7-D1D9-2770675B44DD}"/>
              </a:ext>
            </a:extLst>
          </p:cNvPr>
          <p:cNvSpPr/>
          <p:nvPr/>
        </p:nvSpPr>
        <p:spPr>
          <a:xfrm>
            <a:off x="6537959" y="2790427"/>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MÔ PHỎNG HỆ THỐNG</a:t>
            </a:r>
          </a:p>
        </p:txBody>
      </p:sp>
      <p:sp>
        <p:nvSpPr>
          <p:cNvPr id="20" name="Freeform 12">
            <a:extLst>
              <a:ext uri="{FF2B5EF4-FFF2-40B4-BE49-F238E27FC236}">
                <a16:creationId xmlns:a16="http://schemas.microsoft.com/office/drawing/2014/main" id="{E8EE7F46-74FC-E445-674F-13D93CE6D5D4}"/>
              </a:ext>
            </a:extLst>
          </p:cNvPr>
          <p:cNvSpPr/>
          <p:nvPr/>
        </p:nvSpPr>
        <p:spPr>
          <a:xfrm>
            <a:off x="6537959" y="4358677"/>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ỨNG DỤNG THỰC NGHIỆM</a:t>
            </a:r>
          </a:p>
        </p:txBody>
      </p:sp>
      <p:sp>
        <p:nvSpPr>
          <p:cNvPr id="22" name="Freeform 14">
            <a:extLst>
              <a:ext uri="{FF2B5EF4-FFF2-40B4-BE49-F238E27FC236}">
                <a16:creationId xmlns:a16="http://schemas.microsoft.com/office/drawing/2014/main" id="{870DC362-BC49-0184-2304-993119522276}"/>
              </a:ext>
            </a:extLst>
          </p:cNvPr>
          <p:cNvSpPr/>
          <p:nvPr/>
        </p:nvSpPr>
        <p:spPr>
          <a:xfrm>
            <a:off x="6537959" y="6259939"/>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KẾT LUẬN</a:t>
            </a:r>
          </a:p>
        </p:txBody>
      </p:sp>
      <p:pic>
        <p:nvPicPr>
          <p:cNvPr id="11" name="Picture 10">
            <a:extLst>
              <a:ext uri="{FF2B5EF4-FFF2-40B4-BE49-F238E27FC236}">
                <a16:creationId xmlns:a16="http://schemas.microsoft.com/office/drawing/2014/main" id="{9C5A7413-BFE5-470A-9BC8-18DDFBA92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790" y="632742"/>
            <a:ext cx="5675210" cy="797637"/>
          </a:xfrm>
          <a:prstGeom prst="rect">
            <a:avLst/>
          </a:prstGeom>
          <a:noFill/>
        </p:spPr>
      </p:pic>
      <p:sp>
        <p:nvSpPr>
          <p:cNvPr id="12" name="TextBox 11">
            <a:extLst>
              <a:ext uri="{FF2B5EF4-FFF2-40B4-BE49-F238E27FC236}">
                <a16:creationId xmlns:a16="http://schemas.microsoft.com/office/drawing/2014/main" id="{E181E6CC-28EA-4EB0-ACFA-D845B01172F7}"/>
              </a:ext>
            </a:extLst>
          </p:cNvPr>
          <p:cNvSpPr txBox="1"/>
          <p:nvPr/>
        </p:nvSpPr>
        <p:spPr>
          <a:xfrm>
            <a:off x="1108178" y="1573334"/>
            <a:ext cx="4610581" cy="1083547"/>
          </a:xfrm>
          <a:prstGeom prst="rect">
            <a:avLst/>
          </a:prstGeom>
          <a:noFill/>
        </p:spPr>
        <p:txBody>
          <a:bodyPr wrap="square" rtlCol="0">
            <a:spAutoFit/>
          </a:bodyPr>
          <a:lstStyle/>
          <a:p>
            <a:pPr algn="ctr"/>
            <a:r>
              <a:rPr lang="vi-VN" sz="4000" b="1">
                <a:latin typeface="Calibri" panose="020F0502020204030204" pitchFamily="34" charset="0"/>
                <a:ea typeface="Calibri" panose="020F0502020204030204" pitchFamily="34" charset="0"/>
                <a:cs typeface="Calibri" panose="020F0502020204030204" pitchFamily="34" charset="0"/>
              </a:rPr>
              <a:t>NHẬP MÔN ĐIỀU KHIỂN THÔNG MINH</a:t>
            </a:r>
            <a:endParaRPr lang="en-US" sz="4000" b="1">
              <a:latin typeface="Calibri" panose="020F0502020204030204" pitchFamily="34" charset="0"/>
              <a:ea typeface="Calibri" panose="020F0502020204030204" pitchFamily="34" charset="0"/>
              <a:cs typeface="Calibri" panose="020F0502020204030204" pitchFamily="34" charset="0"/>
            </a:endParaRPr>
          </a:p>
        </p:txBody>
      </p:sp>
      <p:cxnSp>
        <p:nvCxnSpPr>
          <p:cNvPr id="13" name="Straight Connector 12">
            <a:extLst>
              <a:ext uri="{FF2B5EF4-FFF2-40B4-BE49-F238E27FC236}">
                <a16:creationId xmlns:a16="http://schemas.microsoft.com/office/drawing/2014/main" id="{EDE130A1-F9F0-4754-B522-C42777B6C9D0}"/>
              </a:ext>
            </a:extLst>
          </p:cNvPr>
          <p:cNvCxnSpPr>
            <a:cxnSpLocks/>
          </p:cNvCxnSpPr>
          <p:nvPr/>
        </p:nvCxnSpPr>
        <p:spPr>
          <a:xfrm>
            <a:off x="1668694" y="2841268"/>
            <a:ext cx="348955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13AFB42-74B4-45A3-8A29-4CEAF44D969C}"/>
              </a:ext>
            </a:extLst>
          </p:cNvPr>
          <p:cNvSpPr txBox="1"/>
          <p:nvPr/>
        </p:nvSpPr>
        <p:spPr>
          <a:xfrm>
            <a:off x="2119006" y="3025656"/>
            <a:ext cx="2588923" cy="1200329"/>
          </a:xfrm>
          <a:prstGeom prst="rect">
            <a:avLst/>
          </a:prstGeom>
          <a:noFill/>
        </p:spPr>
        <p:txBody>
          <a:bodyPr wrap="square" rtlCol="0">
            <a:spAutoFit/>
          </a:bodyPr>
          <a:lstStyle/>
          <a:p>
            <a:pPr algn="ctr"/>
            <a:r>
              <a:rPr lang="vi-VN" sz="3600" b="1">
                <a:latin typeface="Calibri" panose="020F0502020204030204" pitchFamily="34" charset="0"/>
                <a:ea typeface="Calibri" panose="020F0502020204030204" pitchFamily="34" charset="0"/>
                <a:cs typeface="Calibri" panose="020F0502020204030204" pitchFamily="34" charset="0"/>
              </a:rPr>
              <a:t>BÁO CÁO BÀI TẬP LỚN</a:t>
            </a:r>
            <a:endParaRPr lang="en-US" sz="3600" b="1">
              <a:latin typeface="Calibri" panose="020F0502020204030204" pitchFamily="34" charset="0"/>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DBDC5481-10C1-4F39-8C9B-06FED67A59F5}"/>
              </a:ext>
            </a:extLst>
          </p:cNvPr>
          <p:cNvSpPr txBox="1"/>
          <p:nvPr/>
        </p:nvSpPr>
        <p:spPr>
          <a:xfrm>
            <a:off x="986522" y="4311710"/>
            <a:ext cx="4853893" cy="1077218"/>
          </a:xfrm>
          <a:prstGeom prst="rect">
            <a:avLst/>
          </a:prstGeom>
          <a:noFill/>
        </p:spPr>
        <p:txBody>
          <a:bodyPr wrap="square" rtlCol="0">
            <a:spAutoFit/>
          </a:bodyPr>
          <a:lstStyle/>
          <a:p>
            <a:pPr algn="ctr"/>
            <a:r>
              <a:rPr lang="vi-VN" sz="3200" b="1">
                <a:latin typeface="Calibri" panose="020F0502020204030204" pitchFamily="34" charset="0"/>
                <a:ea typeface="Calibri" panose="020F0502020204030204" pitchFamily="34" charset="0"/>
                <a:cs typeface="Calibri" panose="020F0502020204030204" pitchFamily="34" charset="0"/>
              </a:rPr>
              <a:t>Điều khiển vị trí động cơ dùng bộ điều khiển PI mờ</a:t>
            </a:r>
          </a:p>
        </p:txBody>
      </p:sp>
      <p:sp>
        <p:nvSpPr>
          <p:cNvPr id="33" name="Freeform 7">
            <a:extLst>
              <a:ext uri="{FF2B5EF4-FFF2-40B4-BE49-F238E27FC236}">
                <a16:creationId xmlns:a16="http://schemas.microsoft.com/office/drawing/2014/main" id="{B6656D56-B3A2-4AD9-A6DF-399F046839BC}"/>
              </a:ext>
            </a:extLst>
          </p:cNvPr>
          <p:cNvSpPr/>
          <p:nvPr/>
        </p:nvSpPr>
        <p:spPr>
          <a:xfrm>
            <a:off x="6537959" y="614115"/>
            <a:ext cx="5654041" cy="355148"/>
          </a:xfrm>
          <a:custGeom>
            <a:avLst/>
            <a:gdLst>
              <a:gd name="connsiteX0" fmla="*/ 0 w 5654041"/>
              <a:gd name="connsiteY0" fmla="*/ 0 h 659812"/>
              <a:gd name="connsiteX1" fmla="*/ 5654041 w 5654041"/>
              <a:gd name="connsiteY1" fmla="*/ 0 h 659812"/>
              <a:gd name="connsiteX2" fmla="*/ 5654041 w 5654041"/>
              <a:gd name="connsiteY2" fmla="*/ 659812 h 659812"/>
              <a:gd name="connsiteX3" fmla="*/ 0 w 5654041"/>
              <a:gd name="connsiteY3" fmla="*/ 659812 h 659812"/>
              <a:gd name="connsiteX4" fmla="*/ 0 w 5654041"/>
              <a:gd name="connsiteY4" fmla="*/ 0 h 65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659812">
                <a:moveTo>
                  <a:pt x="0" y="0"/>
                </a:moveTo>
                <a:lnTo>
                  <a:pt x="5654041" y="0"/>
                </a:lnTo>
                <a:lnTo>
                  <a:pt x="5654041" y="659812"/>
                </a:lnTo>
                <a:lnTo>
                  <a:pt x="0" y="6598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Đặc tính của động cơ điện một chiều</a:t>
            </a:r>
          </a:p>
        </p:txBody>
      </p:sp>
      <p:sp>
        <p:nvSpPr>
          <p:cNvPr id="34" name="Freeform 7">
            <a:extLst>
              <a:ext uri="{FF2B5EF4-FFF2-40B4-BE49-F238E27FC236}">
                <a16:creationId xmlns:a16="http://schemas.microsoft.com/office/drawing/2014/main" id="{D04528F2-E7EC-46D6-9E83-B27470B301A4}"/>
              </a:ext>
            </a:extLst>
          </p:cNvPr>
          <p:cNvSpPr/>
          <p:nvPr/>
        </p:nvSpPr>
        <p:spPr>
          <a:xfrm>
            <a:off x="6537959" y="964367"/>
            <a:ext cx="5654041" cy="234748"/>
          </a:xfrm>
          <a:custGeom>
            <a:avLst/>
            <a:gdLst>
              <a:gd name="connsiteX0" fmla="*/ 0 w 5654041"/>
              <a:gd name="connsiteY0" fmla="*/ 0 h 659812"/>
              <a:gd name="connsiteX1" fmla="*/ 5654041 w 5654041"/>
              <a:gd name="connsiteY1" fmla="*/ 0 h 659812"/>
              <a:gd name="connsiteX2" fmla="*/ 5654041 w 5654041"/>
              <a:gd name="connsiteY2" fmla="*/ 659812 h 659812"/>
              <a:gd name="connsiteX3" fmla="*/ 0 w 5654041"/>
              <a:gd name="connsiteY3" fmla="*/ 659812 h 659812"/>
              <a:gd name="connsiteX4" fmla="*/ 0 w 5654041"/>
              <a:gd name="connsiteY4" fmla="*/ 0 h 65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659812">
                <a:moveTo>
                  <a:pt x="0" y="0"/>
                </a:moveTo>
                <a:lnTo>
                  <a:pt x="5654041" y="0"/>
                </a:lnTo>
                <a:lnTo>
                  <a:pt x="5654041" y="659812"/>
                </a:lnTo>
                <a:lnTo>
                  <a:pt x="0" y="6598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Bộ điều khiển PI mờ</a:t>
            </a:r>
          </a:p>
        </p:txBody>
      </p:sp>
      <p:sp>
        <p:nvSpPr>
          <p:cNvPr id="39" name="Freeform 9">
            <a:extLst>
              <a:ext uri="{FF2B5EF4-FFF2-40B4-BE49-F238E27FC236}">
                <a16:creationId xmlns:a16="http://schemas.microsoft.com/office/drawing/2014/main" id="{FF17CC3C-F791-4DD8-9B7A-CAB674B09822}"/>
              </a:ext>
            </a:extLst>
          </p:cNvPr>
          <p:cNvSpPr/>
          <p:nvPr/>
        </p:nvSpPr>
        <p:spPr>
          <a:xfrm>
            <a:off x="6537959" y="1858927"/>
            <a:ext cx="5654041" cy="232875"/>
          </a:xfrm>
          <a:custGeom>
            <a:avLst/>
            <a:gdLst>
              <a:gd name="connsiteX0" fmla="*/ 0 w 5654041"/>
              <a:gd name="connsiteY0" fmla="*/ 0 h 931500"/>
              <a:gd name="connsiteX1" fmla="*/ 5654041 w 5654041"/>
              <a:gd name="connsiteY1" fmla="*/ 0 h 931500"/>
              <a:gd name="connsiteX2" fmla="*/ 5654041 w 5654041"/>
              <a:gd name="connsiteY2" fmla="*/ 931500 h 931500"/>
              <a:gd name="connsiteX3" fmla="*/ 0 w 5654041"/>
              <a:gd name="connsiteY3" fmla="*/ 931500 h 931500"/>
              <a:gd name="connsiteX4" fmla="*/ 0 w 5654041"/>
              <a:gd name="connsiteY4" fmla="*/ 0 h 93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31500">
                <a:moveTo>
                  <a:pt x="0" y="0"/>
                </a:moveTo>
                <a:lnTo>
                  <a:pt x="5654041" y="0"/>
                </a:lnTo>
                <a:lnTo>
                  <a:pt x="5654041" y="931500"/>
                </a:lnTo>
                <a:lnTo>
                  <a:pt x="0" y="931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Chuẩn hóa các biến vào ra</a:t>
            </a:r>
          </a:p>
        </p:txBody>
      </p:sp>
      <p:sp>
        <p:nvSpPr>
          <p:cNvPr id="40" name="Freeform 9">
            <a:extLst>
              <a:ext uri="{FF2B5EF4-FFF2-40B4-BE49-F238E27FC236}">
                <a16:creationId xmlns:a16="http://schemas.microsoft.com/office/drawing/2014/main" id="{21542CA7-A6EE-4463-B31D-AE85016968E6}"/>
              </a:ext>
            </a:extLst>
          </p:cNvPr>
          <p:cNvSpPr/>
          <p:nvPr/>
        </p:nvSpPr>
        <p:spPr>
          <a:xfrm>
            <a:off x="6537959" y="2219249"/>
            <a:ext cx="5654041" cy="465750"/>
          </a:xfrm>
          <a:custGeom>
            <a:avLst/>
            <a:gdLst>
              <a:gd name="connsiteX0" fmla="*/ 0 w 5654041"/>
              <a:gd name="connsiteY0" fmla="*/ 0 h 931500"/>
              <a:gd name="connsiteX1" fmla="*/ 5654041 w 5654041"/>
              <a:gd name="connsiteY1" fmla="*/ 0 h 931500"/>
              <a:gd name="connsiteX2" fmla="*/ 5654041 w 5654041"/>
              <a:gd name="connsiteY2" fmla="*/ 931500 h 931500"/>
              <a:gd name="connsiteX3" fmla="*/ 0 w 5654041"/>
              <a:gd name="connsiteY3" fmla="*/ 931500 h 931500"/>
              <a:gd name="connsiteX4" fmla="*/ 0 w 5654041"/>
              <a:gd name="connsiteY4" fmla="*/ 0 h 93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31500">
                <a:moveTo>
                  <a:pt x="0" y="0"/>
                </a:moveTo>
                <a:lnTo>
                  <a:pt x="5654041" y="0"/>
                </a:lnTo>
                <a:lnTo>
                  <a:pt x="5654041" y="931500"/>
                </a:lnTo>
                <a:lnTo>
                  <a:pt x="0" y="931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Định nghĩa các giá trị ngôn ngữ cho các biến vào/ra</a:t>
            </a:r>
          </a:p>
        </p:txBody>
      </p:sp>
      <p:sp>
        <p:nvSpPr>
          <p:cNvPr id="41" name="Freeform 11">
            <a:extLst>
              <a:ext uri="{FF2B5EF4-FFF2-40B4-BE49-F238E27FC236}">
                <a16:creationId xmlns:a16="http://schemas.microsoft.com/office/drawing/2014/main" id="{78FB2011-FDB3-4EB2-8E52-2767329CCEB9}"/>
              </a:ext>
            </a:extLst>
          </p:cNvPr>
          <p:cNvSpPr/>
          <p:nvPr/>
        </p:nvSpPr>
        <p:spPr>
          <a:xfrm>
            <a:off x="6537959" y="3375427"/>
            <a:ext cx="5654041" cy="327893"/>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Mô hình</a:t>
            </a:r>
          </a:p>
        </p:txBody>
      </p:sp>
      <p:sp>
        <p:nvSpPr>
          <p:cNvPr id="42" name="Freeform 11">
            <a:extLst>
              <a:ext uri="{FF2B5EF4-FFF2-40B4-BE49-F238E27FC236}">
                <a16:creationId xmlns:a16="http://schemas.microsoft.com/office/drawing/2014/main" id="{58DFB111-8FDE-4ECC-9E23-2BA1E9A7F869}"/>
              </a:ext>
            </a:extLst>
          </p:cNvPr>
          <p:cNvSpPr/>
          <p:nvPr/>
        </p:nvSpPr>
        <p:spPr>
          <a:xfrm>
            <a:off x="6537959" y="3688117"/>
            <a:ext cx="5654041" cy="327893"/>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a:effectLst/>
                <a:latin typeface="Calibri" panose="020F0502020204030204" pitchFamily="34" charset="0"/>
                <a:ea typeface="Calibri" panose="020F0502020204030204" pitchFamily="34" charset="0"/>
                <a:cs typeface="Calibri" panose="020F0502020204030204" pitchFamily="34" charset="0"/>
              </a:rPr>
              <a:t>Fuzzy </a:t>
            </a:r>
            <a:r>
              <a:rPr lang="vi-VN" sz="2000" b="1" err="1">
                <a:effectLst/>
                <a:latin typeface="Calibri" panose="020F0502020204030204" pitchFamily="34" charset="0"/>
                <a:ea typeface="Calibri" panose="020F0502020204030204" pitchFamily="34" charset="0"/>
                <a:cs typeface="Calibri" panose="020F0502020204030204" pitchFamily="34" charset="0"/>
              </a:rPr>
              <a:t>logic</a:t>
            </a:r>
            <a:r>
              <a:rPr lang="vi-VN" sz="2000" b="1">
                <a:effectLst/>
                <a:latin typeface="Calibri" panose="020F0502020204030204" pitchFamily="34" charset="0"/>
                <a:ea typeface="Calibri" panose="020F0502020204030204" pitchFamily="34" charset="0"/>
                <a:cs typeface="Calibri" panose="020F0502020204030204" pitchFamily="34" charset="0"/>
              </a:rPr>
              <a:t> trong </a:t>
            </a:r>
            <a:r>
              <a:rPr lang="en-US" sz="2000" b="1">
                <a:effectLst/>
                <a:latin typeface="Calibri" panose="020F0502020204030204" pitchFamily="34" charset="0"/>
                <a:ea typeface="Calibri" panose="020F0502020204030204" pitchFamily="34" charset="0"/>
                <a:cs typeface="Calibri" panose="020F0502020204030204" pitchFamily="34" charset="0"/>
              </a:rPr>
              <a:t>MATLAB</a:t>
            </a:r>
            <a:endParaRPr lang="vi-VN" sz="2000" b="1">
              <a:effectLst/>
              <a:latin typeface="Calibri" panose="020F0502020204030204" pitchFamily="34" charset="0"/>
              <a:ea typeface="Calibri" panose="020F0502020204030204" pitchFamily="34" charset="0"/>
              <a:cs typeface="Calibri" panose="020F0502020204030204" pitchFamily="34" charset="0"/>
            </a:endParaRPr>
          </a:p>
        </p:txBody>
      </p:sp>
      <p:sp>
        <p:nvSpPr>
          <p:cNvPr id="43" name="Freeform 11">
            <a:extLst>
              <a:ext uri="{FF2B5EF4-FFF2-40B4-BE49-F238E27FC236}">
                <a16:creationId xmlns:a16="http://schemas.microsoft.com/office/drawing/2014/main" id="{E99B9F17-34DB-4F3F-A480-13D1F054F268}"/>
              </a:ext>
            </a:extLst>
          </p:cNvPr>
          <p:cNvSpPr/>
          <p:nvPr/>
        </p:nvSpPr>
        <p:spPr>
          <a:xfrm>
            <a:off x="6537959" y="4016010"/>
            <a:ext cx="5654041" cy="459309"/>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Kết quả mô phỏng</a:t>
            </a:r>
          </a:p>
        </p:txBody>
      </p:sp>
      <p:sp>
        <p:nvSpPr>
          <p:cNvPr id="44" name="Freeform 13">
            <a:extLst>
              <a:ext uri="{FF2B5EF4-FFF2-40B4-BE49-F238E27FC236}">
                <a16:creationId xmlns:a16="http://schemas.microsoft.com/office/drawing/2014/main" id="{17040FA9-2F62-4292-ACE2-176CA3289BF6}"/>
              </a:ext>
            </a:extLst>
          </p:cNvPr>
          <p:cNvSpPr/>
          <p:nvPr/>
        </p:nvSpPr>
        <p:spPr>
          <a:xfrm>
            <a:off x="6537959" y="4943677"/>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Chuẩn bị</a:t>
            </a:r>
          </a:p>
        </p:txBody>
      </p:sp>
      <p:sp>
        <p:nvSpPr>
          <p:cNvPr id="45" name="Freeform 13">
            <a:extLst>
              <a:ext uri="{FF2B5EF4-FFF2-40B4-BE49-F238E27FC236}">
                <a16:creationId xmlns:a16="http://schemas.microsoft.com/office/drawing/2014/main" id="{56FEECD2-B1D7-4AB0-9F2A-E9A7BFD629F9}"/>
              </a:ext>
            </a:extLst>
          </p:cNvPr>
          <p:cNvSpPr/>
          <p:nvPr/>
        </p:nvSpPr>
        <p:spPr>
          <a:xfrm>
            <a:off x="6537959" y="5281320"/>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Kết nối phần cứng</a:t>
            </a:r>
          </a:p>
        </p:txBody>
      </p:sp>
      <p:sp>
        <p:nvSpPr>
          <p:cNvPr id="46" name="Freeform 13">
            <a:extLst>
              <a:ext uri="{FF2B5EF4-FFF2-40B4-BE49-F238E27FC236}">
                <a16:creationId xmlns:a16="http://schemas.microsoft.com/office/drawing/2014/main" id="{6E565C39-92E1-4CCB-9C3D-F2FB5583E2D1}"/>
              </a:ext>
            </a:extLst>
          </p:cNvPr>
          <p:cNvSpPr/>
          <p:nvPr/>
        </p:nvSpPr>
        <p:spPr>
          <a:xfrm>
            <a:off x="6537959" y="5638664"/>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Cấu hình và lập trình phần mềm</a:t>
            </a:r>
          </a:p>
        </p:txBody>
      </p:sp>
      <p:sp>
        <p:nvSpPr>
          <p:cNvPr id="47" name="Freeform 13">
            <a:extLst>
              <a:ext uri="{FF2B5EF4-FFF2-40B4-BE49-F238E27FC236}">
                <a16:creationId xmlns:a16="http://schemas.microsoft.com/office/drawing/2014/main" id="{90887D04-30DB-4688-A4EF-BDD6E3CC03AD}"/>
              </a:ext>
            </a:extLst>
          </p:cNvPr>
          <p:cNvSpPr/>
          <p:nvPr/>
        </p:nvSpPr>
        <p:spPr>
          <a:xfrm>
            <a:off x="6537959" y="5961974"/>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Kết quả</a:t>
            </a:r>
          </a:p>
        </p:txBody>
      </p:sp>
    </p:spTree>
    <p:extLst>
      <p:ext uri="{BB962C8B-B14F-4D97-AF65-F5344CB8AC3E}">
        <p14:creationId xmlns:p14="http://schemas.microsoft.com/office/powerpoint/2010/main" val="2302170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3FA8D-D710-4C2D-D7D7-D6D32F49C1E2}"/>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EFED299B-F876-8E82-7768-EDC3B80F41E4}"/>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917922" y="-2995582"/>
            <a:ext cx="6637595" cy="2918713"/>
          </a:xfrm>
          <a:prstGeom prst="rect">
            <a:avLst/>
          </a:prstGeom>
        </p:spPr>
      </p:pic>
      <p:sp>
        <p:nvSpPr>
          <p:cNvPr id="9" name="TextBox 8">
            <a:extLst>
              <a:ext uri="{FF2B5EF4-FFF2-40B4-BE49-F238E27FC236}">
                <a16:creationId xmlns:a16="http://schemas.microsoft.com/office/drawing/2014/main" id="{C4D0D821-F0ED-D00B-70FF-2DD22CB4A43E}"/>
              </a:ext>
            </a:extLst>
          </p:cNvPr>
          <p:cNvSpPr txBox="1"/>
          <p:nvPr/>
        </p:nvSpPr>
        <p:spPr>
          <a:xfrm>
            <a:off x="335279" y="2104524"/>
            <a:ext cx="9392478" cy="535531"/>
          </a:xfrm>
          <a:prstGeom prst="rect">
            <a:avLst/>
          </a:prstGeom>
          <a:noFill/>
        </p:spPr>
        <p:txBody>
          <a:bodyPr wrap="square">
            <a:spAutoFit/>
          </a:bodyPr>
          <a:lstStyle/>
          <a:p>
            <a:pPr marL="171450" lvl="1" indent="-171450" algn="l" defTabSz="711200">
              <a:lnSpc>
                <a:spcPct val="90000"/>
              </a:lnSpc>
              <a:spcBef>
                <a:spcPct val="0"/>
              </a:spcBef>
              <a:spcAft>
                <a:spcPct val="20000"/>
              </a:spcAft>
              <a:buChar char="•"/>
            </a:pPr>
            <a:r>
              <a:rPr lang="vi-VN" sz="3200" b="1">
                <a:effectLst/>
                <a:latin typeface="Calibri" panose="020F0502020204030204" pitchFamily="34" charset="0"/>
                <a:ea typeface="Calibri" panose="020F0502020204030204" pitchFamily="34" charset="0"/>
                <a:cs typeface="Times New Roman" panose="02020603050405020304" pitchFamily="18" charset="0"/>
              </a:rPr>
              <a:t>Lập quy tắc mờ</a:t>
            </a:r>
            <a:endParaRPr lang="en-US" sz="3200" b="1" kern="1200">
              <a:latin typeface="Calibri" panose="020F0502020204030204" pitchFamily="34" charset="0"/>
              <a:ea typeface="Calibri" panose="020F0502020204030204" pitchFamily="34" charset="0"/>
              <a:cs typeface="Calibri" panose="020F0502020204030204" pitchFamily="34" charset="0"/>
            </a:endParaRPr>
          </a:p>
        </p:txBody>
      </p:sp>
      <p:sp>
        <p:nvSpPr>
          <p:cNvPr id="46" name="Freeform 8">
            <a:extLst>
              <a:ext uri="{FF2B5EF4-FFF2-40B4-BE49-F238E27FC236}">
                <a16:creationId xmlns:a16="http://schemas.microsoft.com/office/drawing/2014/main" id="{BF0CEA46-C0ED-4696-825A-C9A884B813A4}"/>
              </a:ext>
            </a:extLst>
          </p:cNvPr>
          <p:cNvSpPr/>
          <p:nvPr/>
        </p:nvSpPr>
        <p:spPr>
          <a:xfrm>
            <a:off x="228599" y="180447"/>
            <a:ext cx="6995161" cy="733954"/>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THIẾT KẾ BỘ ĐIỀU KHIỂN PI FUZZY</a:t>
            </a:r>
          </a:p>
        </p:txBody>
      </p:sp>
      <p:sp>
        <p:nvSpPr>
          <p:cNvPr id="47" name="Freeform 9">
            <a:extLst>
              <a:ext uri="{FF2B5EF4-FFF2-40B4-BE49-F238E27FC236}">
                <a16:creationId xmlns:a16="http://schemas.microsoft.com/office/drawing/2014/main" id="{789B579F-7A34-4200-9CF9-F46FC0A46127}"/>
              </a:ext>
            </a:extLst>
          </p:cNvPr>
          <p:cNvSpPr/>
          <p:nvPr/>
        </p:nvSpPr>
        <p:spPr>
          <a:xfrm>
            <a:off x="228599" y="1055279"/>
            <a:ext cx="5654041" cy="232875"/>
          </a:xfrm>
          <a:custGeom>
            <a:avLst/>
            <a:gdLst>
              <a:gd name="connsiteX0" fmla="*/ 0 w 5654041"/>
              <a:gd name="connsiteY0" fmla="*/ 0 h 931500"/>
              <a:gd name="connsiteX1" fmla="*/ 5654041 w 5654041"/>
              <a:gd name="connsiteY1" fmla="*/ 0 h 931500"/>
              <a:gd name="connsiteX2" fmla="*/ 5654041 w 5654041"/>
              <a:gd name="connsiteY2" fmla="*/ 931500 h 931500"/>
              <a:gd name="connsiteX3" fmla="*/ 0 w 5654041"/>
              <a:gd name="connsiteY3" fmla="*/ 931500 h 931500"/>
              <a:gd name="connsiteX4" fmla="*/ 0 w 5654041"/>
              <a:gd name="connsiteY4" fmla="*/ 0 h 93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31500">
                <a:moveTo>
                  <a:pt x="0" y="0"/>
                </a:moveTo>
                <a:lnTo>
                  <a:pt x="5654041" y="0"/>
                </a:lnTo>
                <a:lnTo>
                  <a:pt x="5654041" y="931500"/>
                </a:lnTo>
                <a:lnTo>
                  <a:pt x="0" y="931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Chuẩn hóa các biến vào ra</a:t>
            </a:r>
          </a:p>
        </p:txBody>
      </p:sp>
      <p:sp>
        <p:nvSpPr>
          <p:cNvPr id="48" name="Freeform 9">
            <a:extLst>
              <a:ext uri="{FF2B5EF4-FFF2-40B4-BE49-F238E27FC236}">
                <a16:creationId xmlns:a16="http://schemas.microsoft.com/office/drawing/2014/main" id="{D2031F33-0FC7-4777-9DFB-28EBE67C56D4}"/>
              </a:ext>
            </a:extLst>
          </p:cNvPr>
          <p:cNvSpPr/>
          <p:nvPr/>
        </p:nvSpPr>
        <p:spPr>
          <a:xfrm>
            <a:off x="228599" y="1568994"/>
            <a:ext cx="9936481" cy="535530"/>
          </a:xfrm>
          <a:custGeom>
            <a:avLst/>
            <a:gdLst>
              <a:gd name="connsiteX0" fmla="*/ 0 w 5654041"/>
              <a:gd name="connsiteY0" fmla="*/ 0 h 931500"/>
              <a:gd name="connsiteX1" fmla="*/ 5654041 w 5654041"/>
              <a:gd name="connsiteY1" fmla="*/ 0 h 931500"/>
              <a:gd name="connsiteX2" fmla="*/ 5654041 w 5654041"/>
              <a:gd name="connsiteY2" fmla="*/ 931500 h 931500"/>
              <a:gd name="connsiteX3" fmla="*/ 0 w 5654041"/>
              <a:gd name="connsiteY3" fmla="*/ 931500 h 931500"/>
              <a:gd name="connsiteX4" fmla="*/ 0 w 5654041"/>
              <a:gd name="connsiteY4" fmla="*/ 0 h 93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31500">
                <a:moveTo>
                  <a:pt x="0" y="0"/>
                </a:moveTo>
                <a:lnTo>
                  <a:pt x="5654041" y="0"/>
                </a:lnTo>
                <a:lnTo>
                  <a:pt x="5654041" y="931500"/>
                </a:lnTo>
                <a:lnTo>
                  <a:pt x="0" y="931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Định nghĩa các giá trị ngôn ngữ cho các biến vào/ra</a:t>
            </a:r>
          </a:p>
        </p:txBody>
      </p:sp>
    </p:spTree>
    <p:extLst>
      <p:ext uri="{BB962C8B-B14F-4D97-AF65-F5344CB8AC3E}">
        <p14:creationId xmlns:p14="http://schemas.microsoft.com/office/powerpoint/2010/main" val="3194460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3FA8D-D710-4C2D-D7D7-D6D32F49C1E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6DE85C46-CB46-4932-9E80-2F3C0BFF2535}"/>
              </a:ext>
            </a:extLst>
          </p:cNvPr>
          <p:cNvPicPr>
            <a:picLocks noChangeAspect="1"/>
          </p:cNvPicPr>
          <p:nvPr/>
        </p:nvPicPr>
        <p:blipFill>
          <a:blip r:embed="rId2"/>
          <a:stretch>
            <a:fillRect/>
          </a:stretch>
        </p:blipFill>
        <p:spPr>
          <a:xfrm>
            <a:off x="1445553" y="3952521"/>
            <a:ext cx="8874173" cy="3276618"/>
          </a:xfrm>
          <a:prstGeom prst="rect">
            <a:avLst/>
          </a:prstGeom>
        </p:spPr>
      </p:pic>
      <p:pic>
        <p:nvPicPr>
          <p:cNvPr id="24" name="Picture 23">
            <a:extLst>
              <a:ext uri="{FF2B5EF4-FFF2-40B4-BE49-F238E27FC236}">
                <a16:creationId xmlns:a16="http://schemas.microsoft.com/office/drawing/2014/main" id="{EFED299B-F876-8E82-7768-EDC3B80F41E4}"/>
              </a:ext>
            </a:extLst>
          </p:cNvPr>
          <p:cNvPicPr>
            <a:picLocks noChangeAspect="1"/>
          </p:cNvPicPr>
          <p:nvPr/>
        </p:nvPicPr>
        <p:blipFill>
          <a:blip r:embed="rId3">
            <a:alphaModFix amt="0"/>
            <a:extLst>
              <a:ext uri="{28A0092B-C50C-407E-A947-70E740481C1C}">
                <a14:useLocalDpi xmlns:a14="http://schemas.microsoft.com/office/drawing/2010/main" val="0"/>
              </a:ext>
            </a:extLst>
          </a:blip>
          <a:stretch>
            <a:fillRect/>
          </a:stretch>
        </p:blipFill>
        <p:spPr>
          <a:xfrm>
            <a:off x="917922" y="-2995582"/>
            <a:ext cx="6637595" cy="2918713"/>
          </a:xfrm>
          <a:prstGeom prst="rect">
            <a:avLst/>
          </a:prstGeom>
        </p:spPr>
      </p:pic>
      <p:sp>
        <p:nvSpPr>
          <p:cNvPr id="46" name="Freeform 8">
            <a:extLst>
              <a:ext uri="{FF2B5EF4-FFF2-40B4-BE49-F238E27FC236}">
                <a16:creationId xmlns:a16="http://schemas.microsoft.com/office/drawing/2014/main" id="{BF0CEA46-C0ED-4696-825A-C9A884B813A4}"/>
              </a:ext>
            </a:extLst>
          </p:cNvPr>
          <p:cNvSpPr/>
          <p:nvPr/>
        </p:nvSpPr>
        <p:spPr>
          <a:xfrm>
            <a:off x="228599" y="180447"/>
            <a:ext cx="6995161" cy="733954"/>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THIẾT KẾ BỘ ĐIỀU KHIỂN PI FUZZY</a:t>
            </a:r>
          </a:p>
        </p:txBody>
      </p:sp>
      <p:sp>
        <p:nvSpPr>
          <p:cNvPr id="47" name="Freeform 9">
            <a:extLst>
              <a:ext uri="{FF2B5EF4-FFF2-40B4-BE49-F238E27FC236}">
                <a16:creationId xmlns:a16="http://schemas.microsoft.com/office/drawing/2014/main" id="{789B579F-7A34-4200-9CF9-F46FC0A46127}"/>
              </a:ext>
            </a:extLst>
          </p:cNvPr>
          <p:cNvSpPr/>
          <p:nvPr/>
        </p:nvSpPr>
        <p:spPr>
          <a:xfrm>
            <a:off x="228599" y="1055279"/>
            <a:ext cx="5654041" cy="232875"/>
          </a:xfrm>
          <a:custGeom>
            <a:avLst/>
            <a:gdLst>
              <a:gd name="connsiteX0" fmla="*/ 0 w 5654041"/>
              <a:gd name="connsiteY0" fmla="*/ 0 h 931500"/>
              <a:gd name="connsiteX1" fmla="*/ 5654041 w 5654041"/>
              <a:gd name="connsiteY1" fmla="*/ 0 h 931500"/>
              <a:gd name="connsiteX2" fmla="*/ 5654041 w 5654041"/>
              <a:gd name="connsiteY2" fmla="*/ 931500 h 931500"/>
              <a:gd name="connsiteX3" fmla="*/ 0 w 5654041"/>
              <a:gd name="connsiteY3" fmla="*/ 931500 h 931500"/>
              <a:gd name="connsiteX4" fmla="*/ 0 w 5654041"/>
              <a:gd name="connsiteY4" fmla="*/ 0 h 93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31500">
                <a:moveTo>
                  <a:pt x="0" y="0"/>
                </a:moveTo>
                <a:lnTo>
                  <a:pt x="5654041" y="0"/>
                </a:lnTo>
                <a:lnTo>
                  <a:pt x="5654041" y="931500"/>
                </a:lnTo>
                <a:lnTo>
                  <a:pt x="0" y="931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Chuẩn hóa các biến vào ra</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B5E0E0A-F906-42BA-822F-AFB2FFE02C28}"/>
                  </a:ext>
                </a:extLst>
              </p:cNvPr>
              <p:cNvSpPr txBox="1"/>
              <p:nvPr/>
            </p:nvSpPr>
            <p:spPr>
              <a:xfrm>
                <a:off x="668241" y="1569411"/>
                <a:ext cx="9392478" cy="2763321"/>
              </a:xfrm>
              <a:prstGeom prst="rect">
                <a:avLst/>
              </a:prstGeom>
              <a:noFill/>
            </p:spPr>
            <p:txBody>
              <a:bodyPr wrap="square">
                <a:spAutoFit/>
              </a:bodyPr>
              <a:lstStyle/>
              <a:p>
                <a:pPr algn="just">
                  <a:lnSpc>
                    <a:spcPct val="150000"/>
                  </a:lnSpc>
                  <a:spcAft>
                    <a:spcPts val="800"/>
                  </a:spcAft>
                  <a:buNone/>
                </a:pPr>
                <a:r>
                  <a:rPr lang="vi-VN" sz="2000">
                    <a:solidFill>
                      <a:schemeClr val="tx1"/>
                    </a:solidFill>
                    <a:effectLst/>
                    <a:latin typeface="Calibri" panose="020F0502020204030204" pitchFamily="34" charset="0"/>
                    <a:ea typeface="Calibri" panose="020F0502020204030204" pitchFamily="34" charset="0"/>
                    <a:cs typeface="Calibri" panose="020F0502020204030204" pitchFamily="34" charset="0"/>
                  </a:rPr>
                  <a:t>Do đối tượng không có khâu tích phân lý tưởng nên dùng bộ điều khiển PI mờ.</a:t>
                </a:r>
                <a:endParaRPr lang="en-US" sz="20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a:lnSpc>
                    <a:spcPct val="150000"/>
                  </a:lnSpc>
                  <a:spcAft>
                    <a:spcPts val="800"/>
                  </a:spcAft>
                  <a:buNone/>
                </a:pPr>
                <a:r>
                  <a:rPr lang="vi-VN" sz="2000">
                    <a:solidFill>
                      <a:schemeClr val="tx1"/>
                    </a:solidFill>
                    <a:effectLst/>
                    <a:latin typeface="Calibri" panose="020F0502020204030204" pitchFamily="34" charset="0"/>
                    <a:ea typeface="Calibri" panose="020F0502020204030204" pitchFamily="34" charset="0"/>
                    <a:cs typeface="Calibri" panose="020F0502020204030204" pitchFamily="34" charset="0"/>
                  </a:rPr>
                  <a:t>Tín hiệu đặt: </a:t>
                </a:r>
                <a14:m>
                  <m:oMath xmlns:m="http://schemas.openxmlformats.org/officeDocument/2006/math">
                    <m:r>
                      <a:rPr lang="vi-VN" sz="2000" i="1" smtClean="0">
                        <a:solidFill>
                          <a:schemeClr val="accent1">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0 ≤ </m:t>
                    </m:r>
                    <m:sSub>
                      <m:sSubPr>
                        <m:ctrlPr>
                          <a:rPr lang="en-US" sz="2000" i="1">
                            <a:solidFill>
                              <a:schemeClr val="accent1">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2000" i="1">
                            <a:solidFill>
                              <a:schemeClr val="accent1">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vi-VN" sz="2000" i="1">
                            <a:solidFill>
                              <a:schemeClr val="accent1">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𝑟</m:t>
                        </m:r>
                      </m:sub>
                    </m:sSub>
                    <m:r>
                      <a:rPr lang="vi-VN" sz="2000" i="1">
                        <a:solidFill>
                          <a:schemeClr val="accent1">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 ≤2</m:t>
                    </m:r>
                    <m:r>
                      <a:rPr lang="vi-VN" sz="2000" i="1">
                        <a:solidFill>
                          <a:schemeClr val="accent1">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𝜋</m:t>
                    </m:r>
                    <m:r>
                      <a:rPr lang="vi-VN" sz="2000" i="1">
                        <a:solidFill>
                          <a:schemeClr val="accent1">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a:rPr lang="vi-VN" sz="2000" i="1">
                        <a:solidFill>
                          <a:schemeClr val="accent1">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𝑟𝑎𝑑</m:t>
                    </m:r>
                    <m:r>
                      <a:rPr lang="vi-VN" sz="2000" i="1">
                        <a:solidFill>
                          <a:schemeClr val="accent1">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m:t>
                    </m:r>
                  </m:oMath>
                </a14:m>
                <a:endParaRPr lang="en-US" sz="200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endParaRPr>
              </a:p>
              <a:p>
                <a:pPr algn="just">
                  <a:lnSpc>
                    <a:spcPct val="150000"/>
                  </a:lnSpc>
                  <a:spcAft>
                    <a:spcPts val="800"/>
                  </a:spcAft>
                  <a:buNone/>
                </a:pPr>
                <a:r>
                  <a:rPr lang="vi-VN" sz="2000">
                    <a:solidFill>
                      <a:schemeClr val="tx1"/>
                    </a:solidFill>
                    <a:effectLst/>
                    <a:latin typeface="Calibri" panose="020F0502020204030204" pitchFamily="34" charset="0"/>
                    <a:ea typeface="Calibri" panose="020F0502020204030204" pitchFamily="34" charset="0"/>
                    <a:cs typeface="Calibri" panose="020F0502020204030204" pitchFamily="34" charset="0"/>
                  </a:rPr>
                  <a:t>Các biến vào/ra của bộ điều khiển PI mờ cơ bản:</a:t>
                </a:r>
                <a:endParaRPr lang="en-US" sz="20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a:lnSpc>
                    <a:spcPct val="150000"/>
                  </a:lnSpc>
                  <a:spcAft>
                    <a:spcPts val="800"/>
                  </a:spcAft>
                  <a:buNone/>
                </a:pPr>
                <a:r>
                  <a:rPr lang="vi-VN" sz="2000">
                    <a:solidFill>
                      <a:schemeClr val="tx1"/>
                    </a:solidFill>
                    <a:effectLst/>
                    <a:latin typeface="Calibri" panose="020F0502020204030204" pitchFamily="34" charset="0"/>
                    <a:ea typeface="Calibri" panose="020F0502020204030204" pitchFamily="34" charset="0"/>
                    <a:cs typeface="Calibri" panose="020F0502020204030204" pitchFamily="34" charset="0"/>
                  </a:rPr>
                  <a:t>2 biến vào: sai số và tốc độ biến thiên sai số.</a:t>
                </a:r>
                <a:endParaRPr lang="en-US" sz="20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just">
                  <a:lnSpc>
                    <a:spcPct val="150000"/>
                  </a:lnSpc>
                  <a:spcAft>
                    <a:spcPts val="800"/>
                  </a:spcAft>
                  <a:buNone/>
                </a:pPr>
                <a:r>
                  <a:rPr lang="vi-VN" sz="2000">
                    <a:solidFill>
                      <a:schemeClr val="tx1"/>
                    </a:solidFill>
                    <a:effectLst/>
                    <a:latin typeface="Calibri" panose="020F0502020204030204" pitchFamily="34" charset="0"/>
                    <a:ea typeface="Calibri" panose="020F0502020204030204" pitchFamily="34" charset="0"/>
                    <a:cs typeface="Calibri" panose="020F0502020204030204" pitchFamily="34" charset="0"/>
                  </a:rPr>
                  <a:t>Biến ra: biến thiên </a:t>
                </a:r>
                <a:r>
                  <a:rPr lang="vi-VN" sz="2000" err="1">
                    <a:solidFill>
                      <a:schemeClr val="tx1"/>
                    </a:solidFill>
                    <a:effectLst/>
                    <a:latin typeface="Calibri" panose="020F0502020204030204" pitchFamily="34" charset="0"/>
                    <a:ea typeface="Calibri" panose="020F0502020204030204" pitchFamily="34" charset="0"/>
                    <a:cs typeface="Calibri" panose="020F0502020204030204" pitchFamily="34" charset="0"/>
                  </a:rPr>
                  <a:t>mômen</a:t>
                </a:r>
                <a:r>
                  <a:rPr lang="vi-VN" sz="2000">
                    <a:solidFill>
                      <a:schemeClr val="tx1"/>
                    </a:solidFill>
                    <a:effectLst/>
                    <a:latin typeface="Calibri" panose="020F0502020204030204" pitchFamily="34" charset="0"/>
                    <a:ea typeface="Calibri" panose="020F0502020204030204" pitchFamily="34" charset="0"/>
                    <a:cs typeface="Calibri" panose="020F0502020204030204" pitchFamily="34" charset="0"/>
                  </a:rPr>
                  <a:t> điều khiển.</a:t>
                </a:r>
                <a:endParaRPr lang="en-US" sz="200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 name="TextBox 7">
                <a:extLst>
                  <a:ext uri="{FF2B5EF4-FFF2-40B4-BE49-F238E27FC236}">
                    <a16:creationId xmlns:a16="http://schemas.microsoft.com/office/drawing/2014/main" id="{1B5E0E0A-F906-42BA-822F-AFB2FFE02C28}"/>
                  </a:ext>
                </a:extLst>
              </p:cNvPr>
              <p:cNvSpPr txBox="1">
                <a:spLocks noRot="1" noChangeAspect="1" noMove="1" noResize="1" noEditPoints="1" noAdjustHandles="1" noChangeArrowheads="1" noChangeShapeType="1" noTextEdit="1"/>
              </p:cNvSpPr>
              <p:nvPr/>
            </p:nvSpPr>
            <p:spPr>
              <a:xfrm>
                <a:off x="668241" y="1569411"/>
                <a:ext cx="9392478" cy="2763321"/>
              </a:xfrm>
              <a:prstGeom prst="rect">
                <a:avLst/>
              </a:prstGeom>
              <a:blipFill>
                <a:blip r:embed="rId4"/>
                <a:stretch>
                  <a:fillRect l="-714" b="-2863"/>
                </a:stretch>
              </a:blipFill>
            </p:spPr>
            <p:txBody>
              <a:bodyPr/>
              <a:lstStyle/>
              <a:p>
                <a:r>
                  <a:rPr lang="en-US">
                    <a:noFill/>
                  </a:rPr>
                  <a:t> </a:t>
                </a:r>
              </a:p>
            </p:txBody>
          </p:sp>
        </mc:Fallback>
      </mc:AlternateContent>
    </p:spTree>
    <p:extLst>
      <p:ext uri="{BB962C8B-B14F-4D97-AF65-F5344CB8AC3E}">
        <p14:creationId xmlns:p14="http://schemas.microsoft.com/office/powerpoint/2010/main" val="3399796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7254240" y="402725"/>
            <a:ext cx="4728644" cy="5740033"/>
          </a:xfrm>
          <a:prstGeom prst="rect">
            <a:avLst/>
          </a:prstGeom>
          <a:noFill/>
        </p:spPr>
        <p:txBody>
          <a:bodyPr wrap="square" rtlCol="0">
            <a:spAutoFit/>
          </a:bodyPr>
          <a:lstStyle/>
          <a:p>
            <a:pPr algn="ctr"/>
            <a:endParaRPr lang="vi-VN" sz="2700" b="1" i="1">
              <a:latin typeface="Calibri" panose="020F0502020204030204" pitchFamily="34" charset="0"/>
              <a:ea typeface="Calibri" panose="020F0502020204030204" pitchFamily="34" charset="0"/>
              <a:cs typeface="Calibri" panose="020F0502020204030204" pitchFamily="34" charset="0"/>
            </a:endParaRPr>
          </a:p>
          <a:p>
            <a:pPr algn="ctr"/>
            <a:r>
              <a:rPr lang="vi-VN" sz="2700" b="1">
                <a:latin typeface="Calibri" panose="020F0502020204030204" pitchFamily="34" charset="0"/>
                <a:ea typeface="Calibri" panose="020F0502020204030204" pitchFamily="34" charset="0"/>
                <a:cs typeface="Calibri" panose="020F0502020204030204" pitchFamily="34" charset="0"/>
              </a:rPr>
              <a:t>Trương Tuấn An</a:t>
            </a:r>
          </a:p>
          <a:p>
            <a:pPr algn="ctr"/>
            <a:r>
              <a:rPr lang="vi-VN" sz="2700" i="1">
                <a:latin typeface="Calibri" panose="020F0502020204030204" pitchFamily="34" charset="0"/>
                <a:ea typeface="Calibri" panose="020F0502020204030204" pitchFamily="34" charset="0"/>
                <a:cs typeface="Calibri" panose="020F0502020204030204" pitchFamily="34" charset="0"/>
              </a:rPr>
              <a:t>Mô phỏng MATLAB mô hình động lực học</a:t>
            </a:r>
            <a:endParaRPr lang="en-US" sz="2700" i="1">
              <a:latin typeface="Calibri" panose="020F0502020204030204" pitchFamily="34" charset="0"/>
              <a:ea typeface="Calibri" panose="020F0502020204030204" pitchFamily="34" charset="0"/>
              <a:cs typeface="Calibri" panose="020F0502020204030204" pitchFamily="34" charset="0"/>
            </a:endParaRPr>
          </a:p>
          <a:p>
            <a:pPr algn="ctr"/>
            <a:endParaRPr lang="vi-VN" sz="2700" b="1">
              <a:latin typeface="Calibri" panose="020F0502020204030204" pitchFamily="34" charset="0"/>
              <a:ea typeface="Calibri" panose="020F0502020204030204" pitchFamily="34" charset="0"/>
              <a:cs typeface="Calibri" panose="020F0502020204030204" pitchFamily="34" charset="0"/>
            </a:endParaRPr>
          </a:p>
          <a:p>
            <a:pPr algn="ctr"/>
            <a:r>
              <a:rPr lang="vi-VN" sz="2700" b="1">
                <a:latin typeface="Calibri" panose="020F0502020204030204" pitchFamily="34" charset="0"/>
                <a:ea typeface="Calibri" panose="020F0502020204030204" pitchFamily="34" charset="0"/>
                <a:cs typeface="Calibri" panose="020F0502020204030204" pitchFamily="34" charset="0"/>
              </a:rPr>
              <a:t>Nguyễn Tuấn Anh</a:t>
            </a:r>
          </a:p>
          <a:p>
            <a:pPr algn="ctr"/>
            <a:r>
              <a:rPr lang="vi-VN" sz="2700" i="1">
                <a:latin typeface="Calibri" panose="020F0502020204030204" pitchFamily="34" charset="0"/>
                <a:ea typeface="Calibri" panose="020F0502020204030204" pitchFamily="34" charset="0"/>
                <a:cs typeface="Calibri" panose="020F0502020204030204" pitchFamily="34" charset="0"/>
              </a:rPr>
              <a:t>Cơ sở lý thuyết &amp; </a:t>
            </a:r>
            <a:r>
              <a:rPr lang="vi-VN" sz="2700" i="1" err="1">
                <a:latin typeface="Calibri" panose="020F0502020204030204" pitchFamily="34" charset="0"/>
                <a:ea typeface="Calibri" panose="020F0502020204030204" pitchFamily="34" charset="0"/>
                <a:cs typeface="Calibri" panose="020F0502020204030204" pitchFamily="34" charset="0"/>
              </a:rPr>
              <a:t>Powerpoint</a:t>
            </a:r>
            <a:endParaRPr lang="vi-VN" sz="2700" i="1">
              <a:latin typeface="Calibri" panose="020F0502020204030204" pitchFamily="34" charset="0"/>
              <a:ea typeface="Calibri" panose="020F0502020204030204" pitchFamily="34" charset="0"/>
              <a:cs typeface="Calibri" panose="020F0502020204030204" pitchFamily="34" charset="0"/>
            </a:endParaRPr>
          </a:p>
          <a:p>
            <a:pPr algn="ctr"/>
            <a:endParaRPr lang="vi-VN" sz="2700" i="1">
              <a:latin typeface="Calibri" panose="020F0502020204030204" pitchFamily="34" charset="0"/>
              <a:ea typeface="Calibri" panose="020F0502020204030204" pitchFamily="34" charset="0"/>
              <a:cs typeface="Calibri" panose="020F0502020204030204" pitchFamily="34" charset="0"/>
            </a:endParaRPr>
          </a:p>
          <a:p>
            <a:pPr algn="ctr"/>
            <a:r>
              <a:rPr lang="vi-VN" sz="2700" b="1">
                <a:latin typeface="Calibri" panose="020F0502020204030204" pitchFamily="34" charset="0"/>
                <a:ea typeface="Calibri" panose="020F0502020204030204" pitchFamily="34" charset="0"/>
                <a:cs typeface="Calibri" panose="020F0502020204030204" pitchFamily="34" charset="0"/>
              </a:rPr>
              <a:t>Võ Quế Long</a:t>
            </a:r>
          </a:p>
          <a:p>
            <a:pPr algn="ctr"/>
            <a:r>
              <a:rPr lang="vi-VN" sz="2800" i="1">
                <a:latin typeface="Calibri" panose="020F0502020204030204" pitchFamily="34" charset="0"/>
                <a:ea typeface="Calibri" panose="020F0502020204030204" pitchFamily="34" charset="0"/>
                <a:cs typeface="Calibri" panose="020F0502020204030204" pitchFamily="34" charset="0"/>
              </a:rPr>
              <a:t>Thực nghiệm </a:t>
            </a:r>
          </a:p>
          <a:p>
            <a:pPr algn="ctr"/>
            <a:endParaRPr lang="vi-VN" sz="3200" i="1">
              <a:latin typeface="Calibri" panose="020F0502020204030204" pitchFamily="34" charset="0"/>
              <a:ea typeface="Calibri" panose="020F0502020204030204" pitchFamily="34" charset="0"/>
              <a:cs typeface="Calibri" panose="020F0502020204030204" pitchFamily="34" charset="0"/>
            </a:endParaRPr>
          </a:p>
          <a:p>
            <a:pPr algn="ctr"/>
            <a:r>
              <a:rPr lang="vi-VN" sz="3200" i="1">
                <a:latin typeface="Calibri" panose="020F0502020204030204" pitchFamily="34" charset="0"/>
                <a:ea typeface="Calibri" panose="020F0502020204030204" pitchFamily="34" charset="0"/>
                <a:cs typeface="Calibri" panose="020F0502020204030204" pitchFamily="34" charset="0"/>
              </a:rPr>
              <a:t>GVHD: </a:t>
            </a:r>
            <a:r>
              <a:rPr lang="vi-VN" sz="3200" b="1" i="1">
                <a:latin typeface="Calibri" panose="020F0502020204030204" pitchFamily="34" charset="0"/>
                <a:ea typeface="Calibri" panose="020F0502020204030204" pitchFamily="34" charset="0"/>
                <a:cs typeface="Calibri" panose="020F0502020204030204" pitchFamily="34" charset="0"/>
              </a:rPr>
              <a:t>PGS. TS Huỳnh Thái Hoàng</a:t>
            </a:r>
            <a:endParaRPr lang="en-US" sz="3200" b="1" i="1">
              <a:latin typeface="Calibri" panose="020F0502020204030204" pitchFamily="34" charset="0"/>
              <a:ea typeface="Calibri" panose="020F0502020204030204" pitchFamily="34" charset="0"/>
              <a:cs typeface="Calibri" panose="020F0502020204030204" pitchFamily="34" charset="0"/>
            </a:endParaRPr>
          </a:p>
        </p:txBody>
      </p:sp>
      <p:pic>
        <p:nvPicPr>
          <p:cNvPr id="35" name="Picture 34">
            <a:extLst>
              <a:ext uri="{FF2B5EF4-FFF2-40B4-BE49-F238E27FC236}">
                <a16:creationId xmlns:a16="http://schemas.microsoft.com/office/drawing/2014/main" id="{2756ED1B-503D-4B82-AF92-2F993B90AF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90" y="632742"/>
            <a:ext cx="5675210" cy="797637"/>
          </a:xfrm>
          <a:prstGeom prst="rect">
            <a:avLst/>
          </a:prstGeom>
          <a:noFill/>
        </p:spPr>
      </p:pic>
      <p:sp>
        <p:nvSpPr>
          <p:cNvPr id="36" name="TextBox 35">
            <a:extLst>
              <a:ext uri="{FF2B5EF4-FFF2-40B4-BE49-F238E27FC236}">
                <a16:creationId xmlns:a16="http://schemas.microsoft.com/office/drawing/2014/main" id="{20C92D2D-62B8-47C6-9AA8-D435CFFC56B7}"/>
              </a:ext>
            </a:extLst>
          </p:cNvPr>
          <p:cNvSpPr txBox="1"/>
          <p:nvPr/>
        </p:nvSpPr>
        <p:spPr>
          <a:xfrm>
            <a:off x="1108178" y="1573334"/>
            <a:ext cx="4610581" cy="1083547"/>
          </a:xfrm>
          <a:prstGeom prst="rect">
            <a:avLst/>
          </a:prstGeom>
          <a:noFill/>
        </p:spPr>
        <p:txBody>
          <a:bodyPr wrap="square" rtlCol="0">
            <a:spAutoFit/>
          </a:bodyPr>
          <a:lstStyle/>
          <a:p>
            <a:pPr algn="ctr"/>
            <a:r>
              <a:rPr lang="vi-VN" sz="4000" b="1">
                <a:latin typeface="Calibri" panose="020F0502020204030204" pitchFamily="34" charset="0"/>
                <a:ea typeface="Calibri" panose="020F0502020204030204" pitchFamily="34" charset="0"/>
                <a:cs typeface="Calibri" panose="020F0502020204030204" pitchFamily="34" charset="0"/>
              </a:rPr>
              <a:t>NHẬP MÔN ĐIỀU KHIỂN THÔNG MINH</a:t>
            </a:r>
            <a:endParaRPr lang="en-US" sz="4000" b="1">
              <a:latin typeface="Calibri" panose="020F0502020204030204" pitchFamily="34" charset="0"/>
              <a:ea typeface="Calibri" panose="020F0502020204030204" pitchFamily="34" charset="0"/>
              <a:cs typeface="Calibri" panose="020F0502020204030204" pitchFamily="34" charset="0"/>
            </a:endParaRPr>
          </a:p>
        </p:txBody>
      </p:sp>
      <p:cxnSp>
        <p:nvCxnSpPr>
          <p:cNvPr id="37" name="Straight Connector 36">
            <a:extLst>
              <a:ext uri="{FF2B5EF4-FFF2-40B4-BE49-F238E27FC236}">
                <a16:creationId xmlns:a16="http://schemas.microsoft.com/office/drawing/2014/main" id="{81629B03-9F9A-4B7B-AA12-597FF4966483}"/>
              </a:ext>
            </a:extLst>
          </p:cNvPr>
          <p:cNvCxnSpPr>
            <a:cxnSpLocks/>
          </p:cNvCxnSpPr>
          <p:nvPr/>
        </p:nvCxnSpPr>
        <p:spPr>
          <a:xfrm>
            <a:off x="1668694" y="2841268"/>
            <a:ext cx="348955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0D7E6BB8-DACA-4E8E-ACD2-61A265FE8B55}"/>
              </a:ext>
            </a:extLst>
          </p:cNvPr>
          <p:cNvSpPr txBox="1"/>
          <p:nvPr/>
        </p:nvSpPr>
        <p:spPr>
          <a:xfrm>
            <a:off x="2119006" y="3025656"/>
            <a:ext cx="2588923" cy="1200329"/>
          </a:xfrm>
          <a:prstGeom prst="rect">
            <a:avLst/>
          </a:prstGeom>
          <a:noFill/>
        </p:spPr>
        <p:txBody>
          <a:bodyPr wrap="square" rtlCol="0">
            <a:spAutoFit/>
          </a:bodyPr>
          <a:lstStyle/>
          <a:p>
            <a:pPr algn="ctr"/>
            <a:r>
              <a:rPr lang="vi-VN" sz="3600" b="1">
                <a:latin typeface="Calibri" panose="020F0502020204030204" pitchFamily="34" charset="0"/>
                <a:ea typeface="Calibri" panose="020F0502020204030204" pitchFamily="34" charset="0"/>
                <a:cs typeface="Calibri" panose="020F0502020204030204" pitchFamily="34" charset="0"/>
              </a:rPr>
              <a:t>BÁO CÁO BÀI TẬP LỚN</a:t>
            </a:r>
            <a:endParaRPr lang="en-US" sz="3600" b="1">
              <a:latin typeface="Calibri" panose="020F0502020204030204" pitchFamily="34" charset="0"/>
              <a:ea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D519EE64-A87A-4720-BC8F-D743627F0385}"/>
              </a:ext>
            </a:extLst>
          </p:cNvPr>
          <p:cNvSpPr txBox="1"/>
          <p:nvPr/>
        </p:nvSpPr>
        <p:spPr>
          <a:xfrm>
            <a:off x="986522" y="4311710"/>
            <a:ext cx="4853893" cy="1077218"/>
          </a:xfrm>
          <a:prstGeom prst="rect">
            <a:avLst/>
          </a:prstGeom>
          <a:noFill/>
        </p:spPr>
        <p:txBody>
          <a:bodyPr wrap="square" rtlCol="0">
            <a:spAutoFit/>
          </a:bodyPr>
          <a:lstStyle/>
          <a:p>
            <a:pPr algn="ctr"/>
            <a:r>
              <a:rPr lang="vi-VN" sz="3200" b="1">
                <a:latin typeface="Calibri" panose="020F0502020204030204" pitchFamily="34" charset="0"/>
                <a:ea typeface="Calibri" panose="020F0502020204030204" pitchFamily="34" charset="0"/>
                <a:cs typeface="Calibri" panose="020F0502020204030204" pitchFamily="34" charset="0"/>
              </a:rPr>
              <a:t>Điều khiển vị trí động cơ dùng bộ điều khiển PI mờ</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3FA8D-D710-4C2D-D7D7-D6D32F49C1E2}"/>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EFED299B-F876-8E82-7768-EDC3B80F41E4}"/>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917922" y="-2995582"/>
            <a:ext cx="6637595" cy="2918713"/>
          </a:xfrm>
          <a:prstGeom prst="rect">
            <a:avLst/>
          </a:prstGeom>
        </p:spPr>
      </p:pic>
      <p:sp>
        <p:nvSpPr>
          <p:cNvPr id="46" name="Freeform 8">
            <a:extLst>
              <a:ext uri="{FF2B5EF4-FFF2-40B4-BE49-F238E27FC236}">
                <a16:creationId xmlns:a16="http://schemas.microsoft.com/office/drawing/2014/main" id="{BF0CEA46-C0ED-4696-825A-C9A884B813A4}"/>
              </a:ext>
            </a:extLst>
          </p:cNvPr>
          <p:cNvSpPr/>
          <p:nvPr/>
        </p:nvSpPr>
        <p:spPr>
          <a:xfrm>
            <a:off x="228599" y="180447"/>
            <a:ext cx="6995161" cy="733954"/>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THIẾT KẾ BỘ ĐIỀU KHIỂN PI FUZZY</a:t>
            </a:r>
          </a:p>
        </p:txBody>
      </p:sp>
      <p:sp>
        <p:nvSpPr>
          <p:cNvPr id="47" name="Freeform 9">
            <a:extLst>
              <a:ext uri="{FF2B5EF4-FFF2-40B4-BE49-F238E27FC236}">
                <a16:creationId xmlns:a16="http://schemas.microsoft.com/office/drawing/2014/main" id="{789B579F-7A34-4200-9CF9-F46FC0A46127}"/>
              </a:ext>
            </a:extLst>
          </p:cNvPr>
          <p:cNvSpPr/>
          <p:nvPr/>
        </p:nvSpPr>
        <p:spPr>
          <a:xfrm>
            <a:off x="228599" y="1055279"/>
            <a:ext cx="5654041" cy="232875"/>
          </a:xfrm>
          <a:custGeom>
            <a:avLst/>
            <a:gdLst>
              <a:gd name="connsiteX0" fmla="*/ 0 w 5654041"/>
              <a:gd name="connsiteY0" fmla="*/ 0 h 931500"/>
              <a:gd name="connsiteX1" fmla="*/ 5654041 w 5654041"/>
              <a:gd name="connsiteY1" fmla="*/ 0 h 931500"/>
              <a:gd name="connsiteX2" fmla="*/ 5654041 w 5654041"/>
              <a:gd name="connsiteY2" fmla="*/ 931500 h 931500"/>
              <a:gd name="connsiteX3" fmla="*/ 0 w 5654041"/>
              <a:gd name="connsiteY3" fmla="*/ 931500 h 931500"/>
              <a:gd name="connsiteX4" fmla="*/ 0 w 5654041"/>
              <a:gd name="connsiteY4" fmla="*/ 0 h 93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31500">
                <a:moveTo>
                  <a:pt x="0" y="0"/>
                </a:moveTo>
                <a:lnTo>
                  <a:pt x="5654041" y="0"/>
                </a:lnTo>
                <a:lnTo>
                  <a:pt x="5654041" y="931500"/>
                </a:lnTo>
                <a:lnTo>
                  <a:pt x="0" y="931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Chuẩn hóa các biến vào ra</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BC13C3F-F107-4FF3-A9EE-9896D1E209C0}"/>
                  </a:ext>
                </a:extLst>
              </p:cNvPr>
              <p:cNvSpPr txBox="1"/>
              <p:nvPr/>
            </p:nvSpPr>
            <p:spPr>
              <a:xfrm>
                <a:off x="734200" y="1562295"/>
                <a:ext cx="7602080" cy="3149645"/>
              </a:xfrm>
              <a:prstGeom prst="rect">
                <a:avLst/>
              </a:prstGeom>
              <a:noFill/>
            </p:spPr>
            <p:txBody>
              <a:bodyPr wrap="square">
                <a:spAutoFit/>
              </a:bodyPr>
              <a:lstStyle/>
              <a:p>
                <a:pPr algn="just">
                  <a:lnSpc>
                    <a:spcPct val="150000"/>
                  </a:lnSpc>
                  <a:spcAft>
                    <a:spcPts val="800"/>
                  </a:spcAft>
                  <a:buNone/>
                </a:pPr>
                <a:r>
                  <a:rPr lang="vi-VN" sz="2000">
                    <a:effectLst/>
                    <a:latin typeface="Calibri" panose="020F0502020204030204" pitchFamily="34" charset="0"/>
                    <a:ea typeface="Calibri" panose="020F0502020204030204" pitchFamily="34" charset="0"/>
                    <a:cs typeface="Calibri" panose="020F0502020204030204" pitchFamily="34" charset="0"/>
                  </a:rPr>
                  <a:t>Chuẩn hóa biến vào/ ra của bộ điều khiển:</a:t>
                </a:r>
                <a:endParaRPr lang="en-US" sz="2000">
                  <a:effectLst/>
                  <a:latin typeface="Calibri" panose="020F0502020204030204" pitchFamily="34" charset="0"/>
                  <a:ea typeface="Calibri" panose="020F0502020204030204" pitchFamily="34" charset="0"/>
                  <a:cs typeface="Calibri" panose="020F0502020204030204" pitchFamily="34" charset="0"/>
                </a:endParaRPr>
              </a:p>
              <a:p>
                <a:pPr algn="just">
                  <a:lnSpc>
                    <a:spcPct val="150000"/>
                  </a:lnSpc>
                  <a:spcAft>
                    <a:spcPts val="800"/>
                  </a:spcAft>
                  <a:buNone/>
                </a:pPr>
                <a:r>
                  <a:rPr lang="vi-VN" sz="2000">
                    <a:effectLst/>
                    <a:latin typeface="Calibri" panose="020F0502020204030204" pitchFamily="34" charset="0"/>
                    <a:ea typeface="Calibri" panose="020F0502020204030204" pitchFamily="34" charset="0"/>
                    <a:cs typeface="Calibri" panose="020F0502020204030204" pitchFamily="34" charset="0"/>
                  </a:rPr>
                  <a:t>Sai số: </a:t>
                </a:r>
                <a14:m>
                  <m:oMath xmlns:m="http://schemas.openxmlformats.org/officeDocument/2006/math">
                    <m:r>
                      <a:rPr lang="vi-VN" sz="2000" i="1" smtClean="0">
                        <a:solidFill>
                          <a:schemeClr val="accent1">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𝑒</m:t>
                    </m:r>
                    <m:d>
                      <m:dPr>
                        <m:ctrlPr>
                          <a:rPr lang="en-US" sz="2000" i="1">
                            <a:solidFill>
                              <a:schemeClr val="accent1">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vi-VN" sz="2000" i="1">
                            <a:solidFill>
                              <a:schemeClr val="accent1">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𝑡</m:t>
                        </m:r>
                      </m:e>
                    </m:d>
                    <m:r>
                      <a:rPr lang="vi-VN" sz="2000" i="1">
                        <a:solidFill>
                          <a:schemeClr val="accent1">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000" i="1">
                            <a:solidFill>
                              <a:schemeClr val="accent1">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vi-VN" sz="2000" i="1">
                            <a:solidFill>
                              <a:schemeClr val="accent1">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m:t>
                        </m:r>
                      </m:e>
                      <m:sub>
                        <m:r>
                          <a:rPr lang="vi-VN" sz="2000" i="1">
                            <a:solidFill>
                              <a:schemeClr val="accent1">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𝑟</m:t>
                        </m:r>
                      </m:sub>
                    </m:sSub>
                    <m:d>
                      <m:dPr>
                        <m:ctrlPr>
                          <a:rPr lang="en-US" sz="2000" i="1">
                            <a:solidFill>
                              <a:schemeClr val="accent1">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vi-VN" sz="2000" i="1">
                            <a:solidFill>
                              <a:schemeClr val="accent1">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𝑡</m:t>
                        </m:r>
                      </m:e>
                    </m:d>
                    <m:r>
                      <a:rPr lang="vi-VN" sz="2000" i="1">
                        <a:solidFill>
                          <a:schemeClr val="accent1">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 ∅</m:t>
                    </m:r>
                    <m:d>
                      <m:dPr>
                        <m:ctrlPr>
                          <a:rPr lang="en-US" sz="2000" i="1">
                            <a:solidFill>
                              <a:schemeClr val="accent1">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vi-VN" sz="2000" i="1">
                            <a:solidFill>
                              <a:schemeClr val="accent1">
                                <a:lumMod val="50000"/>
                              </a:schemeClr>
                            </a:solidFill>
                            <a:effectLst/>
                            <a:latin typeface="Cambria Math" panose="02040503050406030204" pitchFamily="18" charset="0"/>
                            <a:ea typeface="Calibri" panose="020F0502020204030204" pitchFamily="34" charset="0"/>
                            <a:cs typeface="Times New Roman" panose="02020603050405020304" pitchFamily="18" charset="0"/>
                          </a:rPr>
                          <m:t>𝑡</m:t>
                        </m:r>
                      </m:e>
                    </m:d>
                  </m:oMath>
                </a14:m>
                <a:r>
                  <a:rPr lang="vi-VN" sz="200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−2</m:t>
                    </m:r>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𝜋</m:t>
                    </m:r>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 ≤ </m:t>
                    </m:r>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𝑒</m:t>
                    </m:r>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 ≤2</m:t>
                    </m:r>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𝜋</m:t>
                    </m:r>
                  </m:oMath>
                </a14:m>
                <a:r>
                  <a:rPr lang="vi-VN" sz="200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 (</a:t>
                </a:r>
                <a:r>
                  <a:rPr lang="vi-VN" sz="2000" err="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rad</a:t>
                </a:r>
                <a:r>
                  <a:rPr lang="vi-VN" sz="200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US"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ctrlPr>
                      </m:sSubPr>
                      <m:e>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𝐾</m:t>
                        </m:r>
                      </m:e>
                      <m:sub>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1</m:t>
                        </m:r>
                      </m:sub>
                    </m:sSub>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 </m:t>
                    </m:r>
                    <m:f>
                      <m:fPr>
                        <m:ctrlPr>
                          <a:rPr lang="en-US"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ctrlPr>
                      </m:fPr>
                      <m:num>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1</m:t>
                        </m:r>
                      </m:num>
                      <m:den>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2</m:t>
                        </m:r>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𝜋</m:t>
                        </m:r>
                      </m:den>
                    </m:f>
                  </m:oMath>
                </a14:m>
                <a:r>
                  <a:rPr lang="vi-VN" sz="200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 </a:t>
                </a:r>
                <a:endParaRPr lang="en-US" sz="2000">
                  <a:effectLst/>
                  <a:latin typeface="Calibri" panose="020F0502020204030204" pitchFamily="34" charset="0"/>
                  <a:ea typeface="Calibri" panose="020F0502020204030204" pitchFamily="34" charset="0"/>
                  <a:cs typeface="Calibri" panose="020F0502020204030204" pitchFamily="34" charset="0"/>
                </a:endParaRPr>
              </a:p>
              <a:p>
                <a:pPr algn="just">
                  <a:lnSpc>
                    <a:spcPct val="150000"/>
                  </a:lnSpc>
                  <a:spcAft>
                    <a:spcPts val="800"/>
                  </a:spcAft>
                  <a:buNone/>
                </a:pPr>
                <a:r>
                  <a:rPr lang="vi-VN" sz="2000">
                    <a:effectLst/>
                    <a:latin typeface="Calibri" panose="020F0502020204030204" pitchFamily="34" charset="0"/>
                    <a:ea typeface="Calibri" panose="020F0502020204030204" pitchFamily="34" charset="0"/>
                    <a:cs typeface="Calibri" panose="020F0502020204030204" pitchFamily="34" charset="0"/>
                  </a:rPr>
                  <a:t>Biến thiên sai số: </a:t>
                </a:r>
                <a14:m>
                  <m:oMath xmlns:m="http://schemas.openxmlformats.org/officeDocument/2006/math">
                    <m:f>
                      <m:fPr>
                        <m:ctrlPr>
                          <a:rPr lang="en-US" sz="2000" i="1" smtClean="0">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ctrlPr>
                      </m:fPr>
                      <m:num>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1</m:t>
                        </m:r>
                      </m:num>
                      <m:den>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6</m:t>
                        </m:r>
                      </m:den>
                    </m:f>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 ≤ </m:t>
                    </m:r>
                    <m:acc>
                      <m:accPr>
                        <m:chr m:val="̇"/>
                        <m:ctrlPr>
                          <a:rPr lang="en-US"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ctrlPr>
                      </m:accPr>
                      <m:e>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𝑒</m:t>
                        </m:r>
                      </m:e>
                    </m:acc>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 ≤</m:t>
                    </m:r>
                    <m:f>
                      <m:fPr>
                        <m:ctrlPr>
                          <a:rPr lang="en-US"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ctrlPr>
                      </m:fPr>
                      <m:num>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1</m:t>
                        </m:r>
                      </m:num>
                      <m:den>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6</m:t>
                        </m:r>
                      </m:den>
                    </m:f>
                  </m:oMath>
                </a14:m>
                <a:r>
                  <a:rPr lang="vi-VN" sz="200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 (</a:t>
                </a:r>
                <a:r>
                  <a:rPr lang="vi-VN" sz="2000" err="1">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rad</a:t>
                </a:r>
                <a:r>
                  <a:rPr lang="vi-VN" sz="200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/s)                               </a:t>
                </a:r>
                <a14:m>
                  <m:oMath xmlns:m="http://schemas.openxmlformats.org/officeDocument/2006/math">
                    <m:r>
                      <a:rPr lang="vi-VN" sz="2000" b="0" i="0" smtClean="0">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  </m:t>
                    </m:r>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US"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ctrlPr>
                      </m:sSubPr>
                      <m:e>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𝐾</m:t>
                        </m:r>
                      </m:e>
                      <m:sub>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2</m:t>
                        </m:r>
                      </m:sub>
                    </m:sSub>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 </m:t>
                    </m:r>
                    <m:f>
                      <m:fPr>
                        <m:ctrlPr>
                          <a:rPr lang="en-US"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ctrlPr>
                      </m:fPr>
                      <m:num>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6</m:t>
                        </m:r>
                      </m:num>
                      <m:den>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𝜋</m:t>
                        </m:r>
                      </m:den>
                    </m:f>
                  </m:oMath>
                </a14:m>
                <a:endParaRPr lang="en-US" sz="2000">
                  <a:effectLst/>
                  <a:latin typeface="Calibri" panose="020F0502020204030204" pitchFamily="34" charset="0"/>
                  <a:ea typeface="Calibri" panose="020F0502020204030204" pitchFamily="34" charset="0"/>
                  <a:cs typeface="Calibri" panose="020F0502020204030204" pitchFamily="34" charset="0"/>
                </a:endParaRPr>
              </a:p>
              <a:p>
                <a:pPr algn="just">
                  <a:lnSpc>
                    <a:spcPct val="150000"/>
                  </a:lnSpc>
                  <a:spcAft>
                    <a:spcPts val="800"/>
                  </a:spcAft>
                  <a:buNone/>
                </a:pPr>
                <a:r>
                  <a:rPr lang="vi-VN" sz="2000" err="1">
                    <a:effectLst/>
                    <a:latin typeface="Calibri" panose="020F0502020204030204" pitchFamily="34" charset="0"/>
                    <a:ea typeface="Calibri" panose="020F0502020204030204" pitchFamily="34" charset="0"/>
                    <a:cs typeface="Calibri" panose="020F0502020204030204" pitchFamily="34" charset="0"/>
                  </a:rPr>
                  <a:t>Mômen</a:t>
                </a:r>
                <a:r>
                  <a:rPr lang="vi-VN" sz="2000">
                    <a:effectLst/>
                    <a:latin typeface="Calibri" panose="020F0502020204030204" pitchFamily="34" charset="0"/>
                    <a:ea typeface="Calibri" panose="020F0502020204030204" pitchFamily="34" charset="0"/>
                    <a:cs typeface="Calibri" panose="020F0502020204030204" pitchFamily="34" charset="0"/>
                  </a:rPr>
                  <a:t> điều khiển: </a:t>
                </a:r>
                <a14:m>
                  <m:oMath xmlns:m="http://schemas.openxmlformats.org/officeDocument/2006/math">
                    <m:r>
                      <a:rPr lang="vi-VN" sz="2000" i="1" smtClean="0">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−12 ≤ </m:t>
                    </m:r>
                    <m:r>
                      <a:rPr lang="vi-VN" sz="2000" i="1" smtClean="0">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𝑢</m:t>
                    </m:r>
                    <m:r>
                      <a:rPr lang="vi-VN" sz="2000" i="1" smtClean="0">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 ≤12 (</m:t>
                    </m:r>
                    <m:r>
                      <a:rPr lang="vi-VN" sz="2000" i="1" smtClean="0">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𝑁𝑚</m:t>
                    </m:r>
                    <m:r>
                      <a:rPr lang="vi-VN" sz="2000" i="1" smtClean="0">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m:t>
                    </m:r>
                  </m:oMath>
                </a14:m>
                <a:r>
                  <a:rPr lang="vi-VN" sz="200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   ⇒ </m:t>
                    </m:r>
                    <m:sSub>
                      <m:sSubPr>
                        <m:ctrlPr>
                          <a:rPr lang="en-US"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ctrlPr>
                      </m:sSubPr>
                      <m:e>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𝐾</m:t>
                        </m:r>
                      </m:e>
                      <m:sub>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𝑢</m:t>
                        </m:r>
                      </m:sub>
                    </m:sSub>
                    <m:r>
                      <a:rPr lang="vi-VN" sz="2000" i="1">
                        <a:solidFill>
                          <a:schemeClr val="accent1">
                            <a:lumMod val="50000"/>
                          </a:schemeClr>
                        </a:solidFill>
                        <a:effectLst/>
                        <a:latin typeface="Cambria Math" panose="02040503050406030204" pitchFamily="18" charset="0"/>
                        <a:ea typeface="DengXian" panose="02010600030101010101" pitchFamily="2" charset="-122"/>
                        <a:cs typeface="Times New Roman" panose="02020603050405020304" pitchFamily="18" charset="0"/>
                      </a:rPr>
                      <m:t>= 12</m:t>
                    </m:r>
                  </m:oMath>
                </a14:m>
                <a:r>
                  <a:rPr lang="vi-VN" sz="2000">
                    <a:solidFill>
                      <a:schemeClr val="accent1">
                        <a:lumMod val="50000"/>
                      </a:schemeClr>
                    </a:solidFill>
                    <a:effectLst/>
                    <a:latin typeface="Calibri" panose="020F0502020204030204" pitchFamily="34" charset="0"/>
                    <a:ea typeface="Calibri" panose="020F0502020204030204" pitchFamily="34" charset="0"/>
                    <a:cs typeface="Calibri" panose="020F0502020204030204" pitchFamily="34" charset="0"/>
                  </a:rPr>
                  <a:t>    </a:t>
                </a:r>
                <a:endParaRPr lang="en-US" sz="2000">
                  <a:effectLst/>
                  <a:latin typeface="Calibri" panose="020F0502020204030204" pitchFamily="34" charset="0"/>
                  <a:ea typeface="Calibri" panose="020F0502020204030204" pitchFamily="34" charset="0"/>
                  <a:cs typeface="Calibri" panose="020F0502020204030204" pitchFamily="34" charset="0"/>
                </a:endParaRPr>
              </a:p>
              <a:p>
                <a:pPr algn="just">
                  <a:lnSpc>
                    <a:spcPct val="150000"/>
                  </a:lnSpc>
                  <a:spcAft>
                    <a:spcPts val="800"/>
                  </a:spcAft>
                </a:pPr>
                <a:r>
                  <a:rPr lang="vi-VN" sz="2000">
                    <a:effectLst/>
                    <a:latin typeface="Calibri" panose="020F0502020204030204" pitchFamily="34" charset="0"/>
                    <a:ea typeface="Calibri" panose="020F0502020204030204" pitchFamily="34" charset="0"/>
                    <a:cs typeface="Calibri" panose="020F0502020204030204" pitchFamily="34" charset="0"/>
                  </a:rPr>
                  <a:t>Khi mô phỏng và tiến hành thực nghiệm các hệ số cần tinh chỉnh.</a:t>
                </a:r>
                <a:endParaRPr lang="en-US" sz="2000">
                  <a:effectLst/>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7" name="TextBox 6">
                <a:extLst>
                  <a:ext uri="{FF2B5EF4-FFF2-40B4-BE49-F238E27FC236}">
                    <a16:creationId xmlns:a16="http://schemas.microsoft.com/office/drawing/2014/main" id="{DBC13C3F-F107-4FF3-A9EE-9896D1E209C0}"/>
                  </a:ext>
                </a:extLst>
              </p:cNvPr>
              <p:cNvSpPr txBox="1">
                <a:spLocks noRot="1" noChangeAspect="1" noMove="1" noResize="1" noEditPoints="1" noAdjustHandles="1" noChangeArrowheads="1" noChangeShapeType="1" noTextEdit="1"/>
              </p:cNvSpPr>
              <p:nvPr/>
            </p:nvSpPr>
            <p:spPr>
              <a:xfrm>
                <a:off x="734200" y="1562295"/>
                <a:ext cx="7602080" cy="3149645"/>
              </a:xfrm>
              <a:prstGeom prst="rect">
                <a:avLst/>
              </a:prstGeom>
              <a:blipFill>
                <a:blip r:embed="rId3"/>
                <a:stretch>
                  <a:fillRect l="-801" b="-2515"/>
                </a:stretch>
              </a:blipFill>
            </p:spPr>
            <p:txBody>
              <a:bodyPr/>
              <a:lstStyle/>
              <a:p>
                <a:r>
                  <a:rPr lang="en-US">
                    <a:noFill/>
                  </a:rPr>
                  <a:t> </a:t>
                </a:r>
              </a:p>
            </p:txBody>
          </p:sp>
        </mc:Fallback>
      </mc:AlternateContent>
    </p:spTree>
    <p:extLst>
      <p:ext uri="{BB962C8B-B14F-4D97-AF65-F5344CB8AC3E}">
        <p14:creationId xmlns:p14="http://schemas.microsoft.com/office/powerpoint/2010/main" val="27395928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3FA8D-D710-4C2D-D7D7-D6D32F49C1E2}"/>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EFED299B-F876-8E82-7768-EDC3B80F41E4}"/>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917922" y="-2995582"/>
            <a:ext cx="6637595" cy="2918713"/>
          </a:xfrm>
          <a:prstGeom prst="rect">
            <a:avLst/>
          </a:prstGeom>
        </p:spPr>
      </p:pic>
      <p:sp>
        <p:nvSpPr>
          <p:cNvPr id="46" name="Freeform 8">
            <a:extLst>
              <a:ext uri="{FF2B5EF4-FFF2-40B4-BE49-F238E27FC236}">
                <a16:creationId xmlns:a16="http://schemas.microsoft.com/office/drawing/2014/main" id="{BF0CEA46-C0ED-4696-825A-C9A884B813A4}"/>
              </a:ext>
            </a:extLst>
          </p:cNvPr>
          <p:cNvSpPr/>
          <p:nvPr/>
        </p:nvSpPr>
        <p:spPr>
          <a:xfrm>
            <a:off x="228599" y="180447"/>
            <a:ext cx="6995161" cy="733954"/>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THIẾT KẾ BỘ ĐIỀU KHIỂN PI FUZZY</a:t>
            </a:r>
          </a:p>
        </p:txBody>
      </p:sp>
      <p:sp>
        <p:nvSpPr>
          <p:cNvPr id="6" name="Freeform 9">
            <a:extLst>
              <a:ext uri="{FF2B5EF4-FFF2-40B4-BE49-F238E27FC236}">
                <a16:creationId xmlns:a16="http://schemas.microsoft.com/office/drawing/2014/main" id="{CDBCA5B9-6703-4836-B067-F013CD8ACE9E}"/>
              </a:ext>
            </a:extLst>
          </p:cNvPr>
          <p:cNvSpPr/>
          <p:nvPr/>
        </p:nvSpPr>
        <p:spPr>
          <a:xfrm>
            <a:off x="228599" y="1036321"/>
            <a:ext cx="9936481" cy="535530"/>
          </a:xfrm>
          <a:custGeom>
            <a:avLst/>
            <a:gdLst>
              <a:gd name="connsiteX0" fmla="*/ 0 w 5654041"/>
              <a:gd name="connsiteY0" fmla="*/ 0 h 931500"/>
              <a:gd name="connsiteX1" fmla="*/ 5654041 w 5654041"/>
              <a:gd name="connsiteY1" fmla="*/ 0 h 931500"/>
              <a:gd name="connsiteX2" fmla="*/ 5654041 w 5654041"/>
              <a:gd name="connsiteY2" fmla="*/ 931500 h 931500"/>
              <a:gd name="connsiteX3" fmla="*/ 0 w 5654041"/>
              <a:gd name="connsiteY3" fmla="*/ 931500 h 931500"/>
              <a:gd name="connsiteX4" fmla="*/ 0 w 5654041"/>
              <a:gd name="connsiteY4" fmla="*/ 0 h 93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31500">
                <a:moveTo>
                  <a:pt x="0" y="0"/>
                </a:moveTo>
                <a:lnTo>
                  <a:pt x="5654041" y="0"/>
                </a:lnTo>
                <a:lnTo>
                  <a:pt x="5654041" y="931500"/>
                </a:lnTo>
                <a:lnTo>
                  <a:pt x="0" y="931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Định nghĩa các giá trị ngôn ngữ cho các biến vào/ra</a:t>
            </a:r>
          </a:p>
        </p:txBody>
      </p:sp>
      <p:pic>
        <p:nvPicPr>
          <p:cNvPr id="8" name="Picture 7">
            <a:extLst>
              <a:ext uri="{FF2B5EF4-FFF2-40B4-BE49-F238E27FC236}">
                <a16:creationId xmlns:a16="http://schemas.microsoft.com/office/drawing/2014/main" id="{D456CCA8-06A6-4CF3-8A70-87876919E629}"/>
              </a:ext>
            </a:extLst>
          </p:cNvPr>
          <p:cNvPicPr>
            <a:picLocks noChangeAspect="1"/>
          </p:cNvPicPr>
          <p:nvPr/>
        </p:nvPicPr>
        <p:blipFill>
          <a:blip r:embed="rId3"/>
          <a:stretch>
            <a:fillRect/>
          </a:stretch>
        </p:blipFill>
        <p:spPr>
          <a:xfrm>
            <a:off x="3163354" y="1571851"/>
            <a:ext cx="5865291" cy="3017650"/>
          </a:xfrm>
          <a:prstGeom prst="rect">
            <a:avLst/>
          </a:prstGeom>
        </p:spPr>
      </p:pic>
      <p:pic>
        <p:nvPicPr>
          <p:cNvPr id="9" name="Picture 8">
            <a:extLst>
              <a:ext uri="{FF2B5EF4-FFF2-40B4-BE49-F238E27FC236}">
                <a16:creationId xmlns:a16="http://schemas.microsoft.com/office/drawing/2014/main" id="{C950DD1B-E9F4-40A7-B643-98CF4034B9FA}"/>
              </a:ext>
            </a:extLst>
          </p:cNvPr>
          <p:cNvPicPr>
            <a:picLocks noChangeAspect="1"/>
          </p:cNvPicPr>
          <p:nvPr/>
        </p:nvPicPr>
        <p:blipFill>
          <a:blip r:embed="rId4"/>
          <a:stretch>
            <a:fillRect/>
          </a:stretch>
        </p:blipFill>
        <p:spPr>
          <a:xfrm>
            <a:off x="2948696" y="4855964"/>
            <a:ext cx="6294605" cy="1805973"/>
          </a:xfrm>
          <a:prstGeom prst="rect">
            <a:avLst/>
          </a:prstGeom>
        </p:spPr>
      </p:pic>
    </p:spTree>
    <p:extLst>
      <p:ext uri="{BB962C8B-B14F-4D97-AF65-F5344CB8AC3E}">
        <p14:creationId xmlns:p14="http://schemas.microsoft.com/office/powerpoint/2010/main" val="1919631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3FA8D-D710-4C2D-D7D7-D6D32F49C1E2}"/>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EFED299B-F876-8E82-7768-EDC3B80F41E4}"/>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917922" y="-2995582"/>
            <a:ext cx="6637595" cy="2918713"/>
          </a:xfrm>
          <a:prstGeom prst="rect">
            <a:avLst/>
          </a:prstGeom>
        </p:spPr>
      </p:pic>
      <p:sp>
        <p:nvSpPr>
          <p:cNvPr id="46" name="Freeform 8">
            <a:extLst>
              <a:ext uri="{FF2B5EF4-FFF2-40B4-BE49-F238E27FC236}">
                <a16:creationId xmlns:a16="http://schemas.microsoft.com/office/drawing/2014/main" id="{BF0CEA46-C0ED-4696-825A-C9A884B813A4}"/>
              </a:ext>
            </a:extLst>
          </p:cNvPr>
          <p:cNvSpPr/>
          <p:nvPr/>
        </p:nvSpPr>
        <p:spPr>
          <a:xfrm>
            <a:off x="228599" y="180447"/>
            <a:ext cx="6995161" cy="733954"/>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THIẾT KẾ BỘ ĐIỀU KHIỂN PI FUZZY</a:t>
            </a:r>
          </a:p>
        </p:txBody>
      </p:sp>
      <p:sp>
        <p:nvSpPr>
          <p:cNvPr id="7" name="TextBox 6">
            <a:extLst>
              <a:ext uri="{FF2B5EF4-FFF2-40B4-BE49-F238E27FC236}">
                <a16:creationId xmlns:a16="http://schemas.microsoft.com/office/drawing/2014/main" id="{AE36FF74-D3A6-4BCF-A25C-24B2295195A5}"/>
              </a:ext>
            </a:extLst>
          </p:cNvPr>
          <p:cNvSpPr txBox="1"/>
          <p:nvPr/>
        </p:nvSpPr>
        <p:spPr>
          <a:xfrm>
            <a:off x="335279" y="1037724"/>
            <a:ext cx="9392478" cy="535531"/>
          </a:xfrm>
          <a:prstGeom prst="rect">
            <a:avLst/>
          </a:prstGeom>
          <a:noFill/>
        </p:spPr>
        <p:txBody>
          <a:bodyPr wrap="square">
            <a:spAutoFit/>
          </a:bodyPr>
          <a:lstStyle/>
          <a:p>
            <a:pPr marL="171450" lvl="1" indent="-171450" algn="l" defTabSz="711200">
              <a:lnSpc>
                <a:spcPct val="90000"/>
              </a:lnSpc>
              <a:spcBef>
                <a:spcPct val="0"/>
              </a:spcBef>
              <a:spcAft>
                <a:spcPct val="20000"/>
              </a:spcAft>
              <a:buChar char="•"/>
            </a:pPr>
            <a:r>
              <a:rPr lang="vi-VN" sz="3200" b="1">
                <a:effectLst/>
                <a:latin typeface="Calibri" panose="020F0502020204030204" pitchFamily="34" charset="0"/>
                <a:ea typeface="Calibri" panose="020F0502020204030204" pitchFamily="34" charset="0"/>
                <a:cs typeface="Times New Roman" panose="02020603050405020304" pitchFamily="18" charset="0"/>
              </a:rPr>
              <a:t>Lập quy tắc mờ</a:t>
            </a:r>
            <a:endParaRPr lang="en-US" sz="3200" b="1" kern="120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FC025EF9-360E-4198-9A5D-1878A5CAD438}"/>
              </a:ext>
            </a:extLst>
          </p:cNvPr>
          <p:cNvPicPr>
            <a:picLocks noChangeAspect="1"/>
          </p:cNvPicPr>
          <p:nvPr/>
        </p:nvPicPr>
        <p:blipFill>
          <a:blip r:embed="rId3"/>
          <a:stretch>
            <a:fillRect/>
          </a:stretch>
        </p:blipFill>
        <p:spPr>
          <a:xfrm>
            <a:off x="2626068" y="2028994"/>
            <a:ext cx="6939864" cy="4857905"/>
          </a:xfrm>
          <a:prstGeom prst="rect">
            <a:avLst/>
          </a:prstGeom>
        </p:spPr>
      </p:pic>
    </p:spTree>
    <p:extLst>
      <p:ext uri="{BB962C8B-B14F-4D97-AF65-F5344CB8AC3E}">
        <p14:creationId xmlns:p14="http://schemas.microsoft.com/office/powerpoint/2010/main" val="794655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E3FA8D-D710-4C2D-D7D7-D6D32F49C1E2}"/>
            </a:ext>
          </a:extLst>
        </p:cNvPr>
        <p:cNvGrpSpPr/>
        <p:nvPr/>
      </p:nvGrpSpPr>
      <p:grpSpPr>
        <a:xfrm>
          <a:off x="0" y="0"/>
          <a:ext cx="0" cy="0"/>
          <a:chOff x="0" y="0"/>
          <a:chExt cx="0" cy="0"/>
        </a:xfrm>
      </p:grpSpPr>
      <p:pic>
        <p:nvPicPr>
          <p:cNvPr id="24" name="Picture 23">
            <a:extLst>
              <a:ext uri="{FF2B5EF4-FFF2-40B4-BE49-F238E27FC236}">
                <a16:creationId xmlns:a16="http://schemas.microsoft.com/office/drawing/2014/main" id="{EFED299B-F876-8E82-7768-EDC3B80F41E4}"/>
              </a:ext>
            </a:extLst>
          </p:cNvPr>
          <p:cNvPicPr>
            <a:picLocks noChangeAspect="1"/>
          </p:cNvPicPr>
          <p:nvPr/>
        </p:nvPicPr>
        <p:blipFill>
          <a:blip r:embed="rId2">
            <a:alphaModFix amt="0"/>
            <a:extLst>
              <a:ext uri="{28A0092B-C50C-407E-A947-70E740481C1C}">
                <a14:useLocalDpi xmlns:a14="http://schemas.microsoft.com/office/drawing/2010/main" val="0"/>
              </a:ext>
            </a:extLst>
          </a:blip>
          <a:stretch>
            <a:fillRect/>
          </a:stretch>
        </p:blipFill>
        <p:spPr>
          <a:xfrm>
            <a:off x="917922" y="-2995582"/>
            <a:ext cx="6637595" cy="2918713"/>
          </a:xfrm>
          <a:prstGeom prst="rect">
            <a:avLst/>
          </a:prstGeom>
        </p:spPr>
      </p:pic>
      <p:sp>
        <p:nvSpPr>
          <p:cNvPr id="46" name="Freeform 8">
            <a:extLst>
              <a:ext uri="{FF2B5EF4-FFF2-40B4-BE49-F238E27FC236}">
                <a16:creationId xmlns:a16="http://schemas.microsoft.com/office/drawing/2014/main" id="{BF0CEA46-C0ED-4696-825A-C9A884B813A4}"/>
              </a:ext>
            </a:extLst>
          </p:cNvPr>
          <p:cNvSpPr/>
          <p:nvPr/>
        </p:nvSpPr>
        <p:spPr>
          <a:xfrm>
            <a:off x="228599" y="180447"/>
            <a:ext cx="6995161" cy="733954"/>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THIẾT KẾ BỘ ĐIỀU KHIỂN PI FUZZY</a:t>
            </a:r>
          </a:p>
        </p:txBody>
      </p:sp>
      <p:sp>
        <p:nvSpPr>
          <p:cNvPr id="7" name="TextBox 6">
            <a:extLst>
              <a:ext uri="{FF2B5EF4-FFF2-40B4-BE49-F238E27FC236}">
                <a16:creationId xmlns:a16="http://schemas.microsoft.com/office/drawing/2014/main" id="{AE36FF74-D3A6-4BCF-A25C-24B2295195A5}"/>
              </a:ext>
            </a:extLst>
          </p:cNvPr>
          <p:cNvSpPr txBox="1"/>
          <p:nvPr/>
        </p:nvSpPr>
        <p:spPr>
          <a:xfrm>
            <a:off x="335279" y="1037724"/>
            <a:ext cx="9392478" cy="535531"/>
          </a:xfrm>
          <a:prstGeom prst="rect">
            <a:avLst/>
          </a:prstGeom>
          <a:noFill/>
        </p:spPr>
        <p:txBody>
          <a:bodyPr wrap="square">
            <a:spAutoFit/>
          </a:bodyPr>
          <a:lstStyle/>
          <a:p>
            <a:pPr marL="171450" lvl="1" indent="-171450" algn="l" defTabSz="711200">
              <a:lnSpc>
                <a:spcPct val="90000"/>
              </a:lnSpc>
              <a:spcBef>
                <a:spcPct val="0"/>
              </a:spcBef>
              <a:spcAft>
                <a:spcPct val="20000"/>
              </a:spcAft>
              <a:buChar char="•"/>
            </a:pPr>
            <a:r>
              <a:rPr lang="vi-VN" sz="3200" b="1">
                <a:effectLst/>
                <a:latin typeface="Calibri" panose="020F0502020204030204" pitchFamily="34" charset="0"/>
                <a:ea typeface="Calibri" panose="020F0502020204030204" pitchFamily="34" charset="0"/>
                <a:cs typeface="Times New Roman" panose="02020603050405020304" pitchFamily="18" charset="0"/>
              </a:rPr>
              <a:t>Lập quy tắc mờ</a:t>
            </a:r>
            <a:endParaRPr lang="en-US" sz="3200" b="1" kern="1200">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65CBF052-0A12-495D-AFB9-F45059765A99}"/>
                  </a:ext>
                </a:extLst>
              </p:cNvPr>
              <p:cNvGraphicFramePr>
                <a:graphicFrameLocks noGrp="1"/>
              </p:cNvGraphicFramePr>
              <p:nvPr>
                <p:extLst>
                  <p:ext uri="{D42A27DB-BD31-4B8C-83A1-F6EECF244321}">
                    <p14:modId xmlns:p14="http://schemas.microsoft.com/office/powerpoint/2010/main" val="3835808777"/>
                  </p:ext>
                </p:extLst>
              </p:nvPr>
            </p:nvGraphicFramePr>
            <p:xfrm>
              <a:off x="1192242" y="1815630"/>
              <a:ext cx="10022840" cy="4539450"/>
            </p:xfrm>
            <a:graphic>
              <a:graphicData uri="http://schemas.openxmlformats.org/drawingml/2006/table">
                <a:tbl>
                  <a:tblPr firstRow="1" bandRow="1">
                    <a:tableStyleId>{5C22544A-7EE6-4342-B048-85BDC9FD1C3A}</a:tableStyleId>
                  </a:tblPr>
                  <a:tblGrid>
                    <a:gridCol w="2004568">
                      <a:extLst>
                        <a:ext uri="{9D8B030D-6E8A-4147-A177-3AD203B41FA5}">
                          <a16:colId xmlns:a16="http://schemas.microsoft.com/office/drawing/2014/main" val="2559991411"/>
                        </a:ext>
                      </a:extLst>
                    </a:gridCol>
                    <a:gridCol w="2004568">
                      <a:extLst>
                        <a:ext uri="{9D8B030D-6E8A-4147-A177-3AD203B41FA5}">
                          <a16:colId xmlns:a16="http://schemas.microsoft.com/office/drawing/2014/main" val="121939974"/>
                        </a:ext>
                      </a:extLst>
                    </a:gridCol>
                    <a:gridCol w="2004568">
                      <a:extLst>
                        <a:ext uri="{9D8B030D-6E8A-4147-A177-3AD203B41FA5}">
                          <a16:colId xmlns:a16="http://schemas.microsoft.com/office/drawing/2014/main" val="3594060767"/>
                        </a:ext>
                      </a:extLst>
                    </a:gridCol>
                    <a:gridCol w="2004568">
                      <a:extLst>
                        <a:ext uri="{9D8B030D-6E8A-4147-A177-3AD203B41FA5}">
                          <a16:colId xmlns:a16="http://schemas.microsoft.com/office/drawing/2014/main" val="531206968"/>
                        </a:ext>
                      </a:extLst>
                    </a:gridCol>
                    <a:gridCol w="2004568">
                      <a:extLst>
                        <a:ext uri="{9D8B030D-6E8A-4147-A177-3AD203B41FA5}">
                          <a16:colId xmlns:a16="http://schemas.microsoft.com/office/drawing/2014/main" val="3003639299"/>
                        </a:ext>
                      </a:extLst>
                    </a:gridCol>
                  </a:tblGrid>
                  <a:tr h="953874">
                    <a:tc rowSpan="2" gridSpan="2">
                      <a:txBody>
                        <a:bodyPr/>
                        <a:lstStyle/>
                        <a:p>
                          <a:pPr algn="ctr">
                            <a:lnSpc>
                              <a:spcPct val="150000"/>
                            </a:lnSpc>
                            <a:spcAft>
                              <a:spcPts val="800"/>
                            </a:spcAft>
                            <a:buNone/>
                          </a:pPr>
                          <a14:m>
                            <m:oMathPara xmlns:m="http://schemas.openxmlformats.org/officeDocument/2006/math">
                              <m:oMathParaPr>
                                <m:jc m:val="centerGroup"/>
                              </m:oMathParaPr>
                              <m:oMath xmlns:m="http://schemas.openxmlformats.org/officeDocument/2006/math">
                                <m:acc>
                                  <m:accPr>
                                    <m:chr m:val="̇"/>
                                    <m:ctrlPr>
                                      <a:rPr lang="en-US" sz="21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vi-VN" sz="21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𝑢</m:t>
                                    </m:r>
                                  </m:e>
                                </m:acc>
                              </m:oMath>
                            </m:oMathPara>
                          </a14:m>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106270" marR="106270" marT="53135" marB="53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pPr algn="ctr">
                            <a:lnSpc>
                              <a:spcPct val="150000"/>
                            </a:lnSpc>
                            <a:spcAft>
                              <a:spcPts val="800"/>
                            </a:spcAft>
                            <a:buNone/>
                          </a:pPr>
                          <a14:m>
                            <m:oMathPara xmlns:m="http://schemas.openxmlformats.org/officeDocument/2006/math">
                              <m:oMathParaPr>
                                <m:jc m:val="centerGroup"/>
                              </m:oMathParaPr>
                              <m:oMath xmlns:m="http://schemas.openxmlformats.org/officeDocument/2006/math">
                                <m:acc>
                                  <m:accPr>
                                    <m:chr m:val="̇"/>
                                    <m:ctrlPr>
                                      <a:rPr lang="en-US" sz="21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vi-VN" sz="21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𝑒</m:t>
                                    </m:r>
                                  </m:e>
                                </m:acc>
                              </m:oMath>
                            </m:oMathPara>
                          </a14:m>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106270" marR="106270" marT="53135" marB="53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318371"/>
                      </a:ext>
                    </a:extLst>
                  </a:tr>
                  <a:tr h="597596">
                    <a:tc gridSpan="2"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err="1">
                              <a:solidFill>
                                <a:schemeClr val="tx1"/>
                              </a:solidFill>
                              <a:effectLst/>
                              <a:latin typeface="+mn-lt"/>
                              <a:ea typeface="Times New Roman" panose="02020603050405020304" pitchFamily="18" charset="0"/>
                              <a:cs typeface="Times New Roman" panose="02020603050405020304" pitchFamily="18" charset="0"/>
                            </a:rPr>
                            <a:t>Neg</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Zero</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Pos</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9734748"/>
                      </a:ext>
                    </a:extLst>
                  </a:tr>
                  <a:tr h="597596">
                    <a:tc rowSpan="5">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e</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106270" marR="106270" marT="53135" marB="53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err="1">
                              <a:solidFill>
                                <a:schemeClr val="tx1"/>
                              </a:solidFill>
                              <a:effectLst/>
                              <a:latin typeface="+mn-lt"/>
                              <a:ea typeface="Times New Roman" panose="02020603050405020304" pitchFamily="18" charset="0"/>
                              <a:cs typeface="Times New Roman" panose="02020603050405020304" pitchFamily="18" charset="0"/>
                            </a:rPr>
                            <a:t>NegBig</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err="1">
                              <a:solidFill>
                                <a:schemeClr val="tx1"/>
                              </a:solidFill>
                              <a:effectLst/>
                              <a:latin typeface="+mn-lt"/>
                              <a:ea typeface="Times New Roman" panose="02020603050405020304" pitchFamily="18" charset="0"/>
                              <a:cs typeface="Times New Roman" panose="02020603050405020304" pitchFamily="18" charset="0"/>
                            </a:rPr>
                            <a:t>NegBig</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NegSml</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NegSml</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3188420"/>
                      </a:ext>
                    </a:extLst>
                  </a:tr>
                  <a:tr h="597596">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NegSml</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err="1">
                              <a:solidFill>
                                <a:schemeClr val="tx1"/>
                              </a:solidFill>
                              <a:effectLst/>
                              <a:latin typeface="+mn-lt"/>
                              <a:ea typeface="Times New Roman" panose="02020603050405020304" pitchFamily="18" charset="0"/>
                              <a:cs typeface="Times New Roman" panose="02020603050405020304" pitchFamily="18" charset="0"/>
                            </a:rPr>
                            <a:t>NegBig</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NegSml</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NegSml</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0738529"/>
                      </a:ext>
                    </a:extLst>
                  </a:tr>
                  <a:tr h="597596">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Zero</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NegSml</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err="1">
                              <a:solidFill>
                                <a:schemeClr val="tx1"/>
                              </a:solidFill>
                              <a:effectLst/>
                              <a:latin typeface="+mn-lt"/>
                              <a:ea typeface="Times New Roman" panose="02020603050405020304" pitchFamily="18" charset="0"/>
                              <a:cs typeface="Times New Roman" panose="02020603050405020304" pitchFamily="18" charset="0"/>
                            </a:rPr>
                            <a:t>Zero</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PosSml</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81561716"/>
                      </a:ext>
                    </a:extLst>
                  </a:tr>
                  <a:tr h="597596">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PosSml</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PosSml</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err="1">
                              <a:solidFill>
                                <a:schemeClr val="tx1"/>
                              </a:solidFill>
                              <a:effectLst/>
                              <a:latin typeface="+mn-lt"/>
                              <a:ea typeface="Times New Roman" panose="02020603050405020304" pitchFamily="18" charset="0"/>
                              <a:cs typeface="Times New Roman" panose="02020603050405020304" pitchFamily="18" charset="0"/>
                            </a:rPr>
                            <a:t>PosSml</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err="1">
                              <a:solidFill>
                                <a:schemeClr val="tx1"/>
                              </a:solidFill>
                              <a:effectLst/>
                              <a:latin typeface="+mn-lt"/>
                              <a:ea typeface="Times New Roman" panose="02020603050405020304" pitchFamily="18" charset="0"/>
                              <a:cs typeface="Times New Roman" panose="02020603050405020304" pitchFamily="18" charset="0"/>
                            </a:rPr>
                            <a:t>PosBig</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6638108"/>
                      </a:ext>
                    </a:extLst>
                  </a:tr>
                  <a:tr h="597596">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PosBig</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PosSml</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err="1">
                              <a:solidFill>
                                <a:schemeClr val="tx1"/>
                              </a:solidFill>
                              <a:effectLst/>
                              <a:latin typeface="+mn-lt"/>
                              <a:ea typeface="Times New Roman" panose="02020603050405020304" pitchFamily="18" charset="0"/>
                              <a:cs typeface="Times New Roman" panose="02020603050405020304" pitchFamily="18" charset="0"/>
                            </a:rPr>
                            <a:t>PosSml</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err="1">
                              <a:solidFill>
                                <a:schemeClr val="tx1"/>
                              </a:solidFill>
                              <a:effectLst/>
                              <a:latin typeface="+mn-lt"/>
                              <a:ea typeface="Times New Roman" panose="02020603050405020304" pitchFamily="18" charset="0"/>
                              <a:cs typeface="Times New Roman" panose="02020603050405020304" pitchFamily="18" charset="0"/>
                            </a:rPr>
                            <a:t>PosBig</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5071214"/>
                      </a:ext>
                    </a:extLst>
                  </a:tr>
                </a:tbl>
              </a:graphicData>
            </a:graphic>
          </p:graphicFrame>
        </mc:Choice>
        <mc:Fallback xmlns="">
          <p:graphicFrame>
            <p:nvGraphicFramePr>
              <p:cNvPr id="6" name="Table 5">
                <a:extLst>
                  <a:ext uri="{FF2B5EF4-FFF2-40B4-BE49-F238E27FC236}">
                    <a16:creationId xmlns:a16="http://schemas.microsoft.com/office/drawing/2014/main" id="{65CBF052-0A12-495D-AFB9-F45059765A99}"/>
                  </a:ext>
                </a:extLst>
              </p:cNvPr>
              <p:cNvGraphicFramePr>
                <a:graphicFrameLocks noGrp="1"/>
              </p:cNvGraphicFramePr>
              <p:nvPr>
                <p:extLst>
                  <p:ext uri="{D42A27DB-BD31-4B8C-83A1-F6EECF244321}">
                    <p14:modId xmlns:p14="http://schemas.microsoft.com/office/powerpoint/2010/main" val="3835808777"/>
                  </p:ext>
                </p:extLst>
              </p:nvPr>
            </p:nvGraphicFramePr>
            <p:xfrm>
              <a:off x="1192242" y="1815630"/>
              <a:ext cx="10022840" cy="4539450"/>
            </p:xfrm>
            <a:graphic>
              <a:graphicData uri="http://schemas.openxmlformats.org/drawingml/2006/table">
                <a:tbl>
                  <a:tblPr firstRow="1" bandRow="1">
                    <a:tableStyleId>{5C22544A-7EE6-4342-B048-85BDC9FD1C3A}</a:tableStyleId>
                  </a:tblPr>
                  <a:tblGrid>
                    <a:gridCol w="2004568">
                      <a:extLst>
                        <a:ext uri="{9D8B030D-6E8A-4147-A177-3AD203B41FA5}">
                          <a16:colId xmlns:a16="http://schemas.microsoft.com/office/drawing/2014/main" val="2559991411"/>
                        </a:ext>
                      </a:extLst>
                    </a:gridCol>
                    <a:gridCol w="2004568">
                      <a:extLst>
                        <a:ext uri="{9D8B030D-6E8A-4147-A177-3AD203B41FA5}">
                          <a16:colId xmlns:a16="http://schemas.microsoft.com/office/drawing/2014/main" val="121939974"/>
                        </a:ext>
                      </a:extLst>
                    </a:gridCol>
                    <a:gridCol w="2004568">
                      <a:extLst>
                        <a:ext uri="{9D8B030D-6E8A-4147-A177-3AD203B41FA5}">
                          <a16:colId xmlns:a16="http://schemas.microsoft.com/office/drawing/2014/main" val="3594060767"/>
                        </a:ext>
                      </a:extLst>
                    </a:gridCol>
                    <a:gridCol w="2004568">
                      <a:extLst>
                        <a:ext uri="{9D8B030D-6E8A-4147-A177-3AD203B41FA5}">
                          <a16:colId xmlns:a16="http://schemas.microsoft.com/office/drawing/2014/main" val="531206968"/>
                        </a:ext>
                      </a:extLst>
                    </a:gridCol>
                    <a:gridCol w="2004568">
                      <a:extLst>
                        <a:ext uri="{9D8B030D-6E8A-4147-A177-3AD203B41FA5}">
                          <a16:colId xmlns:a16="http://schemas.microsoft.com/office/drawing/2014/main" val="3003639299"/>
                        </a:ext>
                      </a:extLst>
                    </a:gridCol>
                  </a:tblGrid>
                  <a:tr h="953874">
                    <a:tc rowSpan="2" gridSpan="2">
                      <a:txBody>
                        <a:bodyPr/>
                        <a:lstStyle/>
                        <a:p>
                          <a:endParaRPr lang="en-US"/>
                        </a:p>
                      </a:txBody>
                      <a:tcPr marL="106270" marR="106270" marT="53135" marB="53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52" t="-392" r="-150304" b="-196863"/>
                          </a:stretch>
                        </a:blipFill>
                      </a:tcPr>
                    </a:tc>
                    <a:tc rowSpan="2"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3">
                      <a:txBody>
                        <a:bodyPr/>
                        <a:lstStyle/>
                        <a:p>
                          <a:endParaRPr lang="en-US"/>
                        </a:p>
                      </a:txBody>
                      <a:tcPr marL="106270" marR="106270" marT="53135" marB="53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6768" t="-637" r="-203" b="-382166"/>
                          </a:stretch>
                        </a:blip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318371"/>
                      </a:ext>
                    </a:extLst>
                  </a:tr>
                  <a:tr h="597596">
                    <a:tc gridSpan="2"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err="1">
                              <a:solidFill>
                                <a:schemeClr val="tx1"/>
                              </a:solidFill>
                              <a:effectLst/>
                              <a:latin typeface="+mn-lt"/>
                              <a:ea typeface="Times New Roman" panose="02020603050405020304" pitchFamily="18" charset="0"/>
                              <a:cs typeface="Times New Roman" panose="02020603050405020304" pitchFamily="18" charset="0"/>
                            </a:rPr>
                            <a:t>Neg</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Zero</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Pos</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9734748"/>
                      </a:ext>
                    </a:extLst>
                  </a:tr>
                  <a:tr h="597596">
                    <a:tc rowSpan="5">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e</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106270" marR="106270" marT="53135" marB="5313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err="1">
                              <a:solidFill>
                                <a:schemeClr val="tx1"/>
                              </a:solidFill>
                              <a:effectLst/>
                              <a:latin typeface="+mn-lt"/>
                              <a:ea typeface="Times New Roman" panose="02020603050405020304" pitchFamily="18" charset="0"/>
                              <a:cs typeface="Times New Roman" panose="02020603050405020304" pitchFamily="18" charset="0"/>
                            </a:rPr>
                            <a:t>NegBig</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err="1">
                              <a:solidFill>
                                <a:schemeClr val="tx1"/>
                              </a:solidFill>
                              <a:effectLst/>
                              <a:latin typeface="+mn-lt"/>
                              <a:ea typeface="Times New Roman" panose="02020603050405020304" pitchFamily="18" charset="0"/>
                              <a:cs typeface="Times New Roman" panose="02020603050405020304" pitchFamily="18" charset="0"/>
                            </a:rPr>
                            <a:t>NegBig</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NegSml</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NegSml</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3188420"/>
                      </a:ext>
                    </a:extLst>
                  </a:tr>
                  <a:tr h="597596">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NegSml</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err="1">
                              <a:solidFill>
                                <a:schemeClr val="tx1"/>
                              </a:solidFill>
                              <a:effectLst/>
                              <a:latin typeface="+mn-lt"/>
                              <a:ea typeface="Times New Roman" panose="02020603050405020304" pitchFamily="18" charset="0"/>
                              <a:cs typeface="Times New Roman" panose="02020603050405020304" pitchFamily="18" charset="0"/>
                            </a:rPr>
                            <a:t>NegBig</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NegSml</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NegSml</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50738529"/>
                      </a:ext>
                    </a:extLst>
                  </a:tr>
                  <a:tr h="597596">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Zero</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NegSml</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err="1">
                              <a:solidFill>
                                <a:schemeClr val="tx1"/>
                              </a:solidFill>
                              <a:effectLst/>
                              <a:latin typeface="+mn-lt"/>
                              <a:ea typeface="Times New Roman" panose="02020603050405020304" pitchFamily="18" charset="0"/>
                              <a:cs typeface="Times New Roman" panose="02020603050405020304" pitchFamily="18" charset="0"/>
                            </a:rPr>
                            <a:t>Zero</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PosSml</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81561716"/>
                      </a:ext>
                    </a:extLst>
                  </a:tr>
                  <a:tr h="597596">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PosSml</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PosSml</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err="1">
                              <a:solidFill>
                                <a:schemeClr val="tx1"/>
                              </a:solidFill>
                              <a:effectLst/>
                              <a:latin typeface="+mn-lt"/>
                              <a:ea typeface="Times New Roman" panose="02020603050405020304" pitchFamily="18" charset="0"/>
                              <a:cs typeface="Times New Roman" panose="02020603050405020304" pitchFamily="18" charset="0"/>
                            </a:rPr>
                            <a:t>PosSml</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err="1">
                              <a:solidFill>
                                <a:schemeClr val="tx1"/>
                              </a:solidFill>
                              <a:effectLst/>
                              <a:latin typeface="+mn-lt"/>
                              <a:ea typeface="Times New Roman" panose="02020603050405020304" pitchFamily="18" charset="0"/>
                              <a:cs typeface="Times New Roman" panose="02020603050405020304" pitchFamily="18" charset="0"/>
                            </a:rPr>
                            <a:t>PosBig</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6638108"/>
                      </a:ext>
                    </a:extLst>
                  </a:tr>
                  <a:tr h="597596">
                    <a:tc vMerge="1">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PosBig</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a:solidFill>
                                <a:schemeClr val="tx1"/>
                              </a:solidFill>
                              <a:effectLst/>
                              <a:latin typeface="+mn-lt"/>
                              <a:ea typeface="Times New Roman" panose="02020603050405020304" pitchFamily="18" charset="0"/>
                              <a:cs typeface="Times New Roman" panose="02020603050405020304" pitchFamily="18" charset="0"/>
                            </a:rPr>
                            <a:t>PosSml</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err="1">
                              <a:solidFill>
                                <a:schemeClr val="tx1"/>
                              </a:solidFill>
                              <a:effectLst/>
                              <a:latin typeface="+mn-lt"/>
                              <a:ea typeface="Times New Roman" panose="02020603050405020304" pitchFamily="18" charset="0"/>
                              <a:cs typeface="Times New Roman" panose="02020603050405020304" pitchFamily="18" charset="0"/>
                            </a:rPr>
                            <a:t>PosSml</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800"/>
                            </a:spcAft>
                            <a:buNone/>
                          </a:pPr>
                          <a:r>
                            <a:rPr lang="vi-VN" sz="2100" err="1">
                              <a:solidFill>
                                <a:schemeClr val="tx1"/>
                              </a:solidFill>
                              <a:effectLst/>
                              <a:latin typeface="+mn-lt"/>
                              <a:ea typeface="Times New Roman" panose="02020603050405020304" pitchFamily="18" charset="0"/>
                              <a:cs typeface="Times New Roman" panose="02020603050405020304" pitchFamily="18" charset="0"/>
                            </a:rPr>
                            <a:t>PosBig</a:t>
                          </a:r>
                          <a:endParaRPr lang="en-US" sz="2100">
                            <a:solidFill>
                              <a:schemeClr val="tx1"/>
                            </a:solidFill>
                            <a:effectLst/>
                            <a:latin typeface="+mn-lt"/>
                            <a:ea typeface="Calibri" panose="020F0502020204030204" pitchFamily="34" charset="0"/>
                            <a:cs typeface="Times New Roman" panose="02020603050405020304" pitchFamily="18" charset="0"/>
                          </a:endParaRPr>
                        </a:p>
                      </a:txBody>
                      <a:tcPr marL="79702" marR="7970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75071214"/>
                      </a:ext>
                    </a:extLst>
                  </a:tr>
                </a:tbl>
              </a:graphicData>
            </a:graphic>
          </p:graphicFrame>
        </mc:Fallback>
      </mc:AlternateContent>
    </p:spTree>
    <p:extLst>
      <p:ext uri="{BB962C8B-B14F-4D97-AF65-F5344CB8AC3E}">
        <p14:creationId xmlns:p14="http://schemas.microsoft.com/office/powerpoint/2010/main" val="2493783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a:extLst>
              <a:ext uri="{FF2B5EF4-FFF2-40B4-BE49-F238E27FC236}">
                <a16:creationId xmlns:a16="http://schemas.microsoft.com/office/drawing/2014/main" id="{0E1EBFC2-AB78-25F0-8EBB-42F2BCDACF1F}"/>
              </a:ext>
            </a:extLst>
          </p:cNvPr>
          <p:cNvSpPr/>
          <p:nvPr/>
        </p:nvSpPr>
        <p:spPr>
          <a:xfrm>
            <a:off x="6537959" y="29115"/>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CƠ SỞ LÝ THUYẾT </a:t>
            </a:r>
          </a:p>
        </p:txBody>
      </p:sp>
      <p:sp>
        <p:nvSpPr>
          <p:cNvPr id="4" name="Freeform 8">
            <a:extLst>
              <a:ext uri="{FF2B5EF4-FFF2-40B4-BE49-F238E27FC236}">
                <a16:creationId xmlns:a16="http://schemas.microsoft.com/office/drawing/2014/main" id="{B2EF5544-1CAA-69B0-87AE-427EF8BC0383}"/>
              </a:ext>
            </a:extLst>
          </p:cNvPr>
          <p:cNvSpPr/>
          <p:nvPr/>
        </p:nvSpPr>
        <p:spPr>
          <a:xfrm>
            <a:off x="6537959" y="1273927"/>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THIẾT KẾ BỘ ĐIỀU KHIỂN PI FUZZY</a:t>
            </a:r>
          </a:p>
        </p:txBody>
      </p:sp>
      <p:sp>
        <p:nvSpPr>
          <p:cNvPr id="6" name="Freeform 10">
            <a:extLst>
              <a:ext uri="{FF2B5EF4-FFF2-40B4-BE49-F238E27FC236}">
                <a16:creationId xmlns:a16="http://schemas.microsoft.com/office/drawing/2014/main" id="{05F46492-D74B-B2C7-D1D9-2770675B44DD}"/>
              </a:ext>
            </a:extLst>
          </p:cNvPr>
          <p:cNvSpPr/>
          <p:nvPr/>
        </p:nvSpPr>
        <p:spPr>
          <a:xfrm>
            <a:off x="6537959" y="2790427"/>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MÔ PHỎNG HỆ THỐNG</a:t>
            </a:r>
          </a:p>
        </p:txBody>
      </p:sp>
      <p:sp>
        <p:nvSpPr>
          <p:cNvPr id="20" name="Freeform 12">
            <a:extLst>
              <a:ext uri="{FF2B5EF4-FFF2-40B4-BE49-F238E27FC236}">
                <a16:creationId xmlns:a16="http://schemas.microsoft.com/office/drawing/2014/main" id="{E8EE7F46-74FC-E445-674F-13D93CE6D5D4}"/>
              </a:ext>
            </a:extLst>
          </p:cNvPr>
          <p:cNvSpPr/>
          <p:nvPr/>
        </p:nvSpPr>
        <p:spPr>
          <a:xfrm>
            <a:off x="6537959" y="4358677"/>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ỨNG DỤNG THỰC NGHIỆM</a:t>
            </a:r>
          </a:p>
        </p:txBody>
      </p:sp>
      <p:sp>
        <p:nvSpPr>
          <p:cNvPr id="22" name="Freeform 14">
            <a:extLst>
              <a:ext uri="{FF2B5EF4-FFF2-40B4-BE49-F238E27FC236}">
                <a16:creationId xmlns:a16="http://schemas.microsoft.com/office/drawing/2014/main" id="{870DC362-BC49-0184-2304-993119522276}"/>
              </a:ext>
            </a:extLst>
          </p:cNvPr>
          <p:cNvSpPr/>
          <p:nvPr/>
        </p:nvSpPr>
        <p:spPr>
          <a:xfrm>
            <a:off x="6537959" y="6259939"/>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KẾT LUẬN</a:t>
            </a:r>
          </a:p>
        </p:txBody>
      </p:sp>
      <p:pic>
        <p:nvPicPr>
          <p:cNvPr id="11" name="Picture 10">
            <a:extLst>
              <a:ext uri="{FF2B5EF4-FFF2-40B4-BE49-F238E27FC236}">
                <a16:creationId xmlns:a16="http://schemas.microsoft.com/office/drawing/2014/main" id="{9C5A7413-BFE5-470A-9BC8-18DDFBA92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790" y="632742"/>
            <a:ext cx="5675210" cy="797637"/>
          </a:xfrm>
          <a:prstGeom prst="rect">
            <a:avLst/>
          </a:prstGeom>
          <a:noFill/>
        </p:spPr>
      </p:pic>
      <p:sp>
        <p:nvSpPr>
          <p:cNvPr id="12" name="TextBox 11">
            <a:extLst>
              <a:ext uri="{FF2B5EF4-FFF2-40B4-BE49-F238E27FC236}">
                <a16:creationId xmlns:a16="http://schemas.microsoft.com/office/drawing/2014/main" id="{E181E6CC-28EA-4EB0-ACFA-D845B01172F7}"/>
              </a:ext>
            </a:extLst>
          </p:cNvPr>
          <p:cNvSpPr txBox="1"/>
          <p:nvPr/>
        </p:nvSpPr>
        <p:spPr>
          <a:xfrm>
            <a:off x="1108178" y="1573334"/>
            <a:ext cx="4610581" cy="1083547"/>
          </a:xfrm>
          <a:prstGeom prst="rect">
            <a:avLst/>
          </a:prstGeom>
          <a:noFill/>
        </p:spPr>
        <p:txBody>
          <a:bodyPr wrap="square" rtlCol="0">
            <a:spAutoFit/>
          </a:bodyPr>
          <a:lstStyle/>
          <a:p>
            <a:pPr algn="ctr"/>
            <a:r>
              <a:rPr lang="vi-VN" sz="4000" b="1">
                <a:latin typeface="Calibri" panose="020F0502020204030204" pitchFamily="34" charset="0"/>
                <a:ea typeface="Calibri" panose="020F0502020204030204" pitchFamily="34" charset="0"/>
                <a:cs typeface="Calibri" panose="020F0502020204030204" pitchFamily="34" charset="0"/>
              </a:rPr>
              <a:t>NHẬP MÔN ĐIỀU KHIỂN THÔNG MINH</a:t>
            </a:r>
            <a:endParaRPr lang="en-US" sz="4000" b="1">
              <a:latin typeface="Calibri" panose="020F0502020204030204" pitchFamily="34" charset="0"/>
              <a:ea typeface="Calibri" panose="020F0502020204030204" pitchFamily="34" charset="0"/>
              <a:cs typeface="Calibri" panose="020F0502020204030204" pitchFamily="34" charset="0"/>
            </a:endParaRPr>
          </a:p>
        </p:txBody>
      </p:sp>
      <p:cxnSp>
        <p:nvCxnSpPr>
          <p:cNvPr id="13" name="Straight Connector 12">
            <a:extLst>
              <a:ext uri="{FF2B5EF4-FFF2-40B4-BE49-F238E27FC236}">
                <a16:creationId xmlns:a16="http://schemas.microsoft.com/office/drawing/2014/main" id="{EDE130A1-F9F0-4754-B522-C42777B6C9D0}"/>
              </a:ext>
            </a:extLst>
          </p:cNvPr>
          <p:cNvCxnSpPr>
            <a:cxnSpLocks/>
          </p:cNvCxnSpPr>
          <p:nvPr/>
        </p:nvCxnSpPr>
        <p:spPr>
          <a:xfrm>
            <a:off x="1668694" y="2841268"/>
            <a:ext cx="348955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13AFB42-74B4-45A3-8A29-4CEAF44D969C}"/>
              </a:ext>
            </a:extLst>
          </p:cNvPr>
          <p:cNvSpPr txBox="1"/>
          <p:nvPr/>
        </p:nvSpPr>
        <p:spPr>
          <a:xfrm>
            <a:off x="2119006" y="3025656"/>
            <a:ext cx="2588923" cy="1200329"/>
          </a:xfrm>
          <a:prstGeom prst="rect">
            <a:avLst/>
          </a:prstGeom>
          <a:noFill/>
        </p:spPr>
        <p:txBody>
          <a:bodyPr wrap="square" rtlCol="0">
            <a:spAutoFit/>
          </a:bodyPr>
          <a:lstStyle/>
          <a:p>
            <a:pPr algn="ctr"/>
            <a:r>
              <a:rPr lang="vi-VN" sz="3600" b="1">
                <a:latin typeface="Calibri" panose="020F0502020204030204" pitchFamily="34" charset="0"/>
                <a:ea typeface="Calibri" panose="020F0502020204030204" pitchFamily="34" charset="0"/>
                <a:cs typeface="Calibri" panose="020F0502020204030204" pitchFamily="34" charset="0"/>
              </a:rPr>
              <a:t>BÁO CÁO BÀI TẬP LỚN</a:t>
            </a:r>
            <a:endParaRPr lang="en-US" sz="3600" b="1">
              <a:latin typeface="Calibri" panose="020F0502020204030204" pitchFamily="34" charset="0"/>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DBDC5481-10C1-4F39-8C9B-06FED67A59F5}"/>
              </a:ext>
            </a:extLst>
          </p:cNvPr>
          <p:cNvSpPr txBox="1"/>
          <p:nvPr/>
        </p:nvSpPr>
        <p:spPr>
          <a:xfrm>
            <a:off x="986522" y="4311710"/>
            <a:ext cx="4853893" cy="1077218"/>
          </a:xfrm>
          <a:prstGeom prst="rect">
            <a:avLst/>
          </a:prstGeom>
          <a:noFill/>
        </p:spPr>
        <p:txBody>
          <a:bodyPr wrap="square" rtlCol="0">
            <a:spAutoFit/>
          </a:bodyPr>
          <a:lstStyle/>
          <a:p>
            <a:pPr algn="ctr"/>
            <a:r>
              <a:rPr lang="vi-VN" sz="3200" b="1">
                <a:latin typeface="Calibri" panose="020F0502020204030204" pitchFamily="34" charset="0"/>
                <a:ea typeface="Calibri" panose="020F0502020204030204" pitchFamily="34" charset="0"/>
                <a:cs typeface="Calibri" panose="020F0502020204030204" pitchFamily="34" charset="0"/>
              </a:rPr>
              <a:t>Điều khiển vị trí động cơ dùng bộ điều khiển PI mờ</a:t>
            </a:r>
          </a:p>
        </p:txBody>
      </p:sp>
      <p:sp>
        <p:nvSpPr>
          <p:cNvPr id="33" name="Freeform 7">
            <a:extLst>
              <a:ext uri="{FF2B5EF4-FFF2-40B4-BE49-F238E27FC236}">
                <a16:creationId xmlns:a16="http://schemas.microsoft.com/office/drawing/2014/main" id="{B6656D56-B3A2-4AD9-A6DF-399F046839BC}"/>
              </a:ext>
            </a:extLst>
          </p:cNvPr>
          <p:cNvSpPr/>
          <p:nvPr/>
        </p:nvSpPr>
        <p:spPr>
          <a:xfrm>
            <a:off x="6537959" y="614115"/>
            <a:ext cx="5654041" cy="355148"/>
          </a:xfrm>
          <a:custGeom>
            <a:avLst/>
            <a:gdLst>
              <a:gd name="connsiteX0" fmla="*/ 0 w 5654041"/>
              <a:gd name="connsiteY0" fmla="*/ 0 h 659812"/>
              <a:gd name="connsiteX1" fmla="*/ 5654041 w 5654041"/>
              <a:gd name="connsiteY1" fmla="*/ 0 h 659812"/>
              <a:gd name="connsiteX2" fmla="*/ 5654041 w 5654041"/>
              <a:gd name="connsiteY2" fmla="*/ 659812 h 659812"/>
              <a:gd name="connsiteX3" fmla="*/ 0 w 5654041"/>
              <a:gd name="connsiteY3" fmla="*/ 659812 h 659812"/>
              <a:gd name="connsiteX4" fmla="*/ 0 w 5654041"/>
              <a:gd name="connsiteY4" fmla="*/ 0 h 65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659812">
                <a:moveTo>
                  <a:pt x="0" y="0"/>
                </a:moveTo>
                <a:lnTo>
                  <a:pt x="5654041" y="0"/>
                </a:lnTo>
                <a:lnTo>
                  <a:pt x="5654041" y="659812"/>
                </a:lnTo>
                <a:lnTo>
                  <a:pt x="0" y="6598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Đặc tính của động cơ điện một chiều</a:t>
            </a:r>
          </a:p>
        </p:txBody>
      </p:sp>
      <p:sp>
        <p:nvSpPr>
          <p:cNvPr id="34" name="Freeform 7">
            <a:extLst>
              <a:ext uri="{FF2B5EF4-FFF2-40B4-BE49-F238E27FC236}">
                <a16:creationId xmlns:a16="http://schemas.microsoft.com/office/drawing/2014/main" id="{D04528F2-E7EC-46D6-9E83-B27470B301A4}"/>
              </a:ext>
            </a:extLst>
          </p:cNvPr>
          <p:cNvSpPr/>
          <p:nvPr/>
        </p:nvSpPr>
        <p:spPr>
          <a:xfrm>
            <a:off x="6537959" y="964367"/>
            <a:ext cx="5654041" cy="234748"/>
          </a:xfrm>
          <a:custGeom>
            <a:avLst/>
            <a:gdLst>
              <a:gd name="connsiteX0" fmla="*/ 0 w 5654041"/>
              <a:gd name="connsiteY0" fmla="*/ 0 h 659812"/>
              <a:gd name="connsiteX1" fmla="*/ 5654041 w 5654041"/>
              <a:gd name="connsiteY1" fmla="*/ 0 h 659812"/>
              <a:gd name="connsiteX2" fmla="*/ 5654041 w 5654041"/>
              <a:gd name="connsiteY2" fmla="*/ 659812 h 659812"/>
              <a:gd name="connsiteX3" fmla="*/ 0 w 5654041"/>
              <a:gd name="connsiteY3" fmla="*/ 659812 h 659812"/>
              <a:gd name="connsiteX4" fmla="*/ 0 w 5654041"/>
              <a:gd name="connsiteY4" fmla="*/ 0 h 65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659812">
                <a:moveTo>
                  <a:pt x="0" y="0"/>
                </a:moveTo>
                <a:lnTo>
                  <a:pt x="5654041" y="0"/>
                </a:lnTo>
                <a:lnTo>
                  <a:pt x="5654041" y="659812"/>
                </a:lnTo>
                <a:lnTo>
                  <a:pt x="0" y="6598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Bộ điều khiển PI mờ</a:t>
            </a:r>
          </a:p>
        </p:txBody>
      </p:sp>
      <p:sp>
        <p:nvSpPr>
          <p:cNvPr id="39" name="Freeform 9">
            <a:extLst>
              <a:ext uri="{FF2B5EF4-FFF2-40B4-BE49-F238E27FC236}">
                <a16:creationId xmlns:a16="http://schemas.microsoft.com/office/drawing/2014/main" id="{FF17CC3C-F791-4DD8-9B7A-CAB674B09822}"/>
              </a:ext>
            </a:extLst>
          </p:cNvPr>
          <p:cNvSpPr/>
          <p:nvPr/>
        </p:nvSpPr>
        <p:spPr>
          <a:xfrm>
            <a:off x="6537959" y="1858927"/>
            <a:ext cx="5654041" cy="232875"/>
          </a:xfrm>
          <a:custGeom>
            <a:avLst/>
            <a:gdLst>
              <a:gd name="connsiteX0" fmla="*/ 0 w 5654041"/>
              <a:gd name="connsiteY0" fmla="*/ 0 h 931500"/>
              <a:gd name="connsiteX1" fmla="*/ 5654041 w 5654041"/>
              <a:gd name="connsiteY1" fmla="*/ 0 h 931500"/>
              <a:gd name="connsiteX2" fmla="*/ 5654041 w 5654041"/>
              <a:gd name="connsiteY2" fmla="*/ 931500 h 931500"/>
              <a:gd name="connsiteX3" fmla="*/ 0 w 5654041"/>
              <a:gd name="connsiteY3" fmla="*/ 931500 h 931500"/>
              <a:gd name="connsiteX4" fmla="*/ 0 w 5654041"/>
              <a:gd name="connsiteY4" fmla="*/ 0 h 93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31500">
                <a:moveTo>
                  <a:pt x="0" y="0"/>
                </a:moveTo>
                <a:lnTo>
                  <a:pt x="5654041" y="0"/>
                </a:lnTo>
                <a:lnTo>
                  <a:pt x="5654041" y="931500"/>
                </a:lnTo>
                <a:lnTo>
                  <a:pt x="0" y="931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Chuẩn hóa các biến vào ra</a:t>
            </a:r>
          </a:p>
        </p:txBody>
      </p:sp>
      <p:sp>
        <p:nvSpPr>
          <p:cNvPr id="40" name="Freeform 9">
            <a:extLst>
              <a:ext uri="{FF2B5EF4-FFF2-40B4-BE49-F238E27FC236}">
                <a16:creationId xmlns:a16="http://schemas.microsoft.com/office/drawing/2014/main" id="{21542CA7-A6EE-4463-B31D-AE85016968E6}"/>
              </a:ext>
            </a:extLst>
          </p:cNvPr>
          <p:cNvSpPr/>
          <p:nvPr/>
        </p:nvSpPr>
        <p:spPr>
          <a:xfrm>
            <a:off x="6537959" y="2219249"/>
            <a:ext cx="5654041" cy="465750"/>
          </a:xfrm>
          <a:custGeom>
            <a:avLst/>
            <a:gdLst>
              <a:gd name="connsiteX0" fmla="*/ 0 w 5654041"/>
              <a:gd name="connsiteY0" fmla="*/ 0 h 931500"/>
              <a:gd name="connsiteX1" fmla="*/ 5654041 w 5654041"/>
              <a:gd name="connsiteY1" fmla="*/ 0 h 931500"/>
              <a:gd name="connsiteX2" fmla="*/ 5654041 w 5654041"/>
              <a:gd name="connsiteY2" fmla="*/ 931500 h 931500"/>
              <a:gd name="connsiteX3" fmla="*/ 0 w 5654041"/>
              <a:gd name="connsiteY3" fmla="*/ 931500 h 931500"/>
              <a:gd name="connsiteX4" fmla="*/ 0 w 5654041"/>
              <a:gd name="connsiteY4" fmla="*/ 0 h 93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31500">
                <a:moveTo>
                  <a:pt x="0" y="0"/>
                </a:moveTo>
                <a:lnTo>
                  <a:pt x="5654041" y="0"/>
                </a:lnTo>
                <a:lnTo>
                  <a:pt x="5654041" y="931500"/>
                </a:lnTo>
                <a:lnTo>
                  <a:pt x="0" y="931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Định nghĩa các giá trị ngôn ngữ cho các biến vào/ra</a:t>
            </a:r>
          </a:p>
        </p:txBody>
      </p:sp>
      <p:sp>
        <p:nvSpPr>
          <p:cNvPr id="41" name="Freeform 11">
            <a:extLst>
              <a:ext uri="{FF2B5EF4-FFF2-40B4-BE49-F238E27FC236}">
                <a16:creationId xmlns:a16="http://schemas.microsoft.com/office/drawing/2014/main" id="{78FB2011-FDB3-4EB2-8E52-2767329CCEB9}"/>
              </a:ext>
            </a:extLst>
          </p:cNvPr>
          <p:cNvSpPr/>
          <p:nvPr/>
        </p:nvSpPr>
        <p:spPr>
          <a:xfrm>
            <a:off x="6537959" y="3375427"/>
            <a:ext cx="5654041" cy="327893"/>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Mô hình</a:t>
            </a:r>
          </a:p>
        </p:txBody>
      </p:sp>
      <p:sp>
        <p:nvSpPr>
          <p:cNvPr id="42" name="Freeform 11">
            <a:extLst>
              <a:ext uri="{FF2B5EF4-FFF2-40B4-BE49-F238E27FC236}">
                <a16:creationId xmlns:a16="http://schemas.microsoft.com/office/drawing/2014/main" id="{58DFB111-8FDE-4ECC-9E23-2BA1E9A7F869}"/>
              </a:ext>
            </a:extLst>
          </p:cNvPr>
          <p:cNvSpPr/>
          <p:nvPr/>
        </p:nvSpPr>
        <p:spPr>
          <a:xfrm>
            <a:off x="6537959" y="3688117"/>
            <a:ext cx="5654041" cy="327893"/>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a:effectLst/>
                <a:latin typeface="Calibri" panose="020F0502020204030204" pitchFamily="34" charset="0"/>
                <a:ea typeface="Calibri" panose="020F0502020204030204" pitchFamily="34" charset="0"/>
                <a:cs typeface="Calibri" panose="020F0502020204030204" pitchFamily="34" charset="0"/>
              </a:rPr>
              <a:t>Fuzzy </a:t>
            </a:r>
            <a:r>
              <a:rPr lang="vi-VN" sz="2000" b="1" err="1">
                <a:effectLst/>
                <a:latin typeface="Calibri" panose="020F0502020204030204" pitchFamily="34" charset="0"/>
                <a:ea typeface="Calibri" panose="020F0502020204030204" pitchFamily="34" charset="0"/>
                <a:cs typeface="Calibri" panose="020F0502020204030204" pitchFamily="34" charset="0"/>
              </a:rPr>
              <a:t>logic</a:t>
            </a:r>
            <a:r>
              <a:rPr lang="vi-VN" sz="2000" b="1">
                <a:effectLst/>
                <a:latin typeface="Calibri" panose="020F0502020204030204" pitchFamily="34" charset="0"/>
                <a:ea typeface="Calibri" panose="020F0502020204030204" pitchFamily="34" charset="0"/>
                <a:cs typeface="Calibri" panose="020F0502020204030204" pitchFamily="34" charset="0"/>
              </a:rPr>
              <a:t> trong </a:t>
            </a:r>
            <a:r>
              <a:rPr lang="en-US" sz="2000" b="1">
                <a:effectLst/>
                <a:latin typeface="Calibri" panose="020F0502020204030204" pitchFamily="34" charset="0"/>
                <a:ea typeface="Calibri" panose="020F0502020204030204" pitchFamily="34" charset="0"/>
                <a:cs typeface="Calibri" panose="020F0502020204030204" pitchFamily="34" charset="0"/>
              </a:rPr>
              <a:t>MATLAB</a:t>
            </a:r>
            <a:endParaRPr lang="vi-VN" sz="2000" b="1">
              <a:effectLst/>
              <a:latin typeface="Calibri" panose="020F0502020204030204" pitchFamily="34" charset="0"/>
              <a:ea typeface="Calibri" panose="020F0502020204030204" pitchFamily="34" charset="0"/>
              <a:cs typeface="Calibri" panose="020F0502020204030204" pitchFamily="34" charset="0"/>
            </a:endParaRPr>
          </a:p>
        </p:txBody>
      </p:sp>
      <p:sp>
        <p:nvSpPr>
          <p:cNvPr id="43" name="Freeform 11">
            <a:extLst>
              <a:ext uri="{FF2B5EF4-FFF2-40B4-BE49-F238E27FC236}">
                <a16:creationId xmlns:a16="http://schemas.microsoft.com/office/drawing/2014/main" id="{E99B9F17-34DB-4F3F-A480-13D1F054F268}"/>
              </a:ext>
            </a:extLst>
          </p:cNvPr>
          <p:cNvSpPr/>
          <p:nvPr/>
        </p:nvSpPr>
        <p:spPr>
          <a:xfrm>
            <a:off x="6537959" y="4016010"/>
            <a:ext cx="5654041" cy="459309"/>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Kết quả mô phỏng</a:t>
            </a:r>
          </a:p>
        </p:txBody>
      </p:sp>
      <p:sp>
        <p:nvSpPr>
          <p:cNvPr id="44" name="Freeform 13">
            <a:extLst>
              <a:ext uri="{FF2B5EF4-FFF2-40B4-BE49-F238E27FC236}">
                <a16:creationId xmlns:a16="http://schemas.microsoft.com/office/drawing/2014/main" id="{17040FA9-2F62-4292-ACE2-176CA3289BF6}"/>
              </a:ext>
            </a:extLst>
          </p:cNvPr>
          <p:cNvSpPr/>
          <p:nvPr/>
        </p:nvSpPr>
        <p:spPr>
          <a:xfrm>
            <a:off x="6537959" y="4943677"/>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Chuẩn bị</a:t>
            </a:r>
          </a:p>
        </p:txBody>
      </p:sp>
      <p:sp>
        <p:nvSpPr>
          <p:cNvPr id="45" name="Freeform 13">
            <a:extLst>
              <a:ext uri="{FF2B5EF4-FFF2-40B4-BE49-F238E27FC236}">
                <a16:creationId xmlns:a16="http://schemas.microsoft.com/office/drawing/2014/main" id="{56FEECD2-B1D7-4AB0-9F2A-E9A7BFD629F9}"/>
              </a:ext>
            </a:extLst>
          </p:cNvPr>
          <p:cNvSpPr/>
          <p:nvPr/>
        </p:nvSpPr>
        <p:spPr>
          <a:xfrm>
            <a:off x="6537959" y="5281320"/>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Kết nối phần cứng</a:t>
            </a:r>
          </a:p>
        </p:txBody>
      </p:sp>
      <p:sp>
        <p:nvSpPr>
          <p:cNvPr id="46" name="Freeform 13">
            <a:extLst>
              <a:ext uri="{FF2B5EF4-FFF2-40B4-BE49-F238E27FC236}">
                <a16:creationId xmlns:a16="http://schemas.microsoft.com/office/drawing/2014/main" id="{6E565C39-92E1-4CCB-9C3D-F2FB5583E2D1}"/>
              </a:ext>
            </a:extLst>
          </p:cNvPr>
          <p:cNvSpPr/>
          <p:nvPr/>
        </p:nvSpPr>
        <p:spPr>
          <a:xfrm>
            <a:off x="6537959" y="5638664"/>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Cấu hình và lập trình phần mềm</a:t>
            </a:r>
          </a:p>
        </p:txBody>
      </p:sp>
      <p:sp>
        <p:nvSpPr>
          <p:cNvPr id="47" name="Freeform 13">
            <a:extLst>
              <a:ext uri="{FF2B5EF4-FFF2-40B4-BE49-F238E27FC236}">
                <a16:creationId xmlns:a16="http://schemas.microsoft.com/office/drawing/2014/main" id="{90887D04-30DB-4688-A4EF-BDD6E3CC03AD}"/>
              </a:ext>
            </a:extLst>
          </p:cNvPr>
          <p:cNvSpPr/>
          <p:nvPr/>
        </p:nvSpPr>
        <p:spPr>
          <a:xfrm>
            <a:off x="6537959" y="5961974"/>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Kết quả</a:t>
            </a:r>
          </a:p>
        </p:txBody>
      </p:sp>
    </p:spTree>
    <p:extLst>
      <p:ext uri="{BB962C8B-B14F-4D97-AF65-F5344CB8AC3E}">
        <p14:creationId xmlns:p14="http://schemas.microsoft.com/office/powerpoint/2010/main" val="2317561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AEBF777-3C88-475F-AEBC-D8E335C6B0A2}"/>
              </a:ext>
            </a:extLst>
          </p:cNvPr>
          <p:cNvGrpSpPr/>
          <p:nvPr/>
        </p:nvGrpSpPr>
        <p:grpSpPr>
          <a:xfrm>
            <a:off x="160308" y="116674"/>
            <a:ext cx="5654041" cy="2522353"/>
            <a:chOff x="160308" y="116675"/>
            <a:chExt cx="5654041" cy="1684892"/>
          </a:xfrm>
        </p:grpSpPr>
        <p:sp>
          <p:nvSpPr>
            <p:cNvPr id="4" name="Freeform 10">
              <a:extLst>
                <a:ext uri="{FF2B5EF4-FFF2-40B4-BE49-F238E27FC236}">
                  <a16:creationId xmlns:a16="http://schemas.microsoft.com/office/drawing/2014/main" id="{22CDCDE6-5A04-4B47-B580-541686B1FB12}"/>
                </a:ext>
              </a:extLst>
            </p:cNvPr>
            <p:cNvSpPr/>
            <p:nvPr/>
          </p:nvSpPr>
          <p:spPr>
            <a:xfrm>
              <a:off x="160308" y="116675"/>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MÔ PHỎNG HỆ THỐNG</a:t>
              </a:r>
            </a:p>
          </p:txBody>
        </p:sp>
        <p:sp>
          <p:nvSpPr>
            <p:cNvPr id="5" name="Freeform 11">
              <a:extLst>
                <a:ext uri="{FF2B5EF4-FFF2-40B4-BE49-F238E27FC236}">
                  <a16:creationId xmlns:a16="http://schemas.microsoft.com/office/drawing/2014/main" id="{B3D198D4-0EA3-4D64-B2D1-72B4A2BFBED8}"/>
                </a:ext>
              </a:extLst>
            </p:cNvPr>
            <p:cNvSpPr/>
            <p:nvPr/>
          </p:nvSpPr>
          <p:spPr>
            <a:xfrm>
              <a:off x="160308" y="701675"/>
              <a:ext cx="5654041" cy="327893"/>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Mô hình</a:t>
              </a:r>
            </a:p>
          </p:txBody>
        </p:sp>
        <p:sp>
          <p:nvSpPr>
            <p:cNvPr id="6" name="Freeform 11">
              <a:extLst>
                <a:ext uri="{FF2B5EF4-FFF2-40B4-BE49-F238E27FC236}">
                  <a16:creationId xmlns:a16="http://schemas.microsoft.com/office/drawing/2014/main" id="{22BBE954-8E68-4891-9B47-9351D06DE797}"/>
                </a:ext>
              </a:extLst>
            </p:cNvPr>
            <p:cNvSpPr/>
            <p:nvPr/>
          </p:nvSpPr>
          <p:spPr>
            <a:xfrm>
              <a:off x="160308" y="1014365"/>
              <a:ext cx="5654041" cy="327893"/>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a:effectLst/>
                  <a:latin typeface="Calibri" panose="020F0502020204030204" pitchFamily="34" charset="0"/>
                  <a:ea typeface="Calibri" panose="020F0502020204030204" pitchFamily="34" charset="0"/>
                  <a:cs typeface="Calibri" panose="020F0502020204030204" pitchFamily="34" charset="0"/>
                </a:rPr>
                <a:t>Fuzzy </a:t>
              </a:r>
              <a:r>
                <a:rPr lang="vi-VN" sz="3200" b="1" err="1">
                  <a:effectLst/>
                  <a:latin typeface="Calibri" panose="020F0502020204030204" pitchFamily="34" charset="0"/>
                  <a:ea typeface="Calibri" panose="020F0502020204030204" pitchFamily="34" charset="0"/>
                  <a:cs typeface="Calibri" panose="020F0502020204030204" pitchFamily="34" charset="0"/>
                </a:rPr>
                <a:t>logic</a:t>
              </a:r>
              <a:r>
                <a:rPr lang="vi-VN" sz="3200" b="1">
                  <a:effectLst/>
                  <a:latin typeface="Calibri" panose="020F0502020204030204" pitchFamily="34" charset="0"/>
                  <a:ea typeface="Calibri" panose="020F0502020204030204" pitchFamily="34" charset="0"/>
                  <a:cs typeface="Calibri" panose="020F0502020204030204" pitchFamily="34" charset="0"/>
                </a:rPr>
                <a:t> trong </a:t>
              </a:r>
              <a:r>
                <a:rPr lang="en-US" sz="3200" b="1">
                  <a:effectLst/>
                  <a:latin typeface="Calibri" panose="020F0502020204030204" pitchFamily="34" charset="0"/>
                  <a:ea typeface="Calibri" panose="020F0502020204030204" pitchFamily="34" charset="0"/>
                  <a:cs typeface="Calibri" panose="020F0502020204030204" pitchFamily="34" charset="0"/>
                </a:rPr>
                <a:t>MATLAB</a:t>
              </a:r>
              <a:endParaRPr lang="vi-VN" sz="3200" b="1">
                <a:effectLst/>
                <a:latin typeface="Calibri" panose="020F0502020204030204" pitchFamily="34" charset="0"/>
                <a:ea typeface="Calibri" panose="020F0502020204030204" pitchFamily="34" charset="0"/>
                <a:cs typeface="Calibri" panose="020F0502020204030204" pitchFamily="34" charset="0"/>
              </a:endParaRPr>
            </a:p>
          </p:txBody>
        </p:sp>
        <p:sp>
          <p:nvSpPr>
            <p:cNvPr id="7" name="Freeform 11">
              <a:extLst>
                <a:ext uri="{FF2B5EF4-FFF2-40B4-BE49-F238E27FC236}">
                  <a16:creationId xmlns:a16="http://schemas.microsoft.com/office/drawing/2014/main" id="{890B6C6B-74F0-46C6-99E8-7292201EAD44}"/>
                </a:ext>
              </a:extLst>
            </p:cNvPr>
            <p:cNvSpPr/>
            <p:nvPr/>
          </p:nvSpPr>
          <p:spPr>
            <a:xfrm>
              <a:off x="160308" y="1342258"/>
              <a:ext cx="5654041" cy="459309"/>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Kết quả mô phỏng</a:t>
              </a:r>
            </a:p>
          </p:txBody>
        </p:sp>
      </p:grpSp>
    </p:spTree>
    <p:extLst>
      <p:ext uri="{BB962C8B-B14F-4D97-AF65-F5344CB8AC3E}">
        <p14:creationId xmlns:p14="http://schemas.microsoft.com/office/powerpoint/2010/main" val="1810186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AEBF777-3C88-475F-AEBC-D8E335C6B0A2}"/>
              </a:ext>
            </a:extLst>
          </p:cNvPr>
          <p:cNvGrpSpPr/>
          <p:nvPr/>
        </p:nvGrpSpPr>
        <p:grpSpPr>
          <a:xfrm>
            <a:off x="160308" y="116674"/>
            <a:ext cx="5654041" cy="1366639"/>
            <a:chOff x="160308" y="116675"/>
            <a:chExt cx="5654041" cy="912893"/>
          </a:xfrm>
        </p:grpSpPr>
        <p:sp>
          <p:nvSpPr>
            <p:cNvPr id="4" name="Freeform 10">
              <a:extLst>
                <a:ext uri="{FF2B5EF4-FFF2-40B4-BE49-F238E27FC236}">
                  <a16:creationId xmlns:a16="http://schemas.microsoft.com/office/drawing/2014/main" id="{22CDCDE6-5A04-4B47-B580-541686B1FB12}"/>
                </a:ext>
              </a:extLst>
            </p:cNvPr>
            <p:cNvSpPr/>
            <p:nvPr/>
          </p:nvSpPr>
          <p:spPr>
            <a:xfrm>
              <a:off x="160308" y="116675"/>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MÔ PHỎNG HỆ THỐNG</a:t>
              </a:r>
            </a:p>
          </p:txBody>
        </p:sp>
        <p:sp>
          <p:nvSpPr>
            <p:cNvPr id="5" name="Freeform 11">
              <a:extLst>
                <a:ext uri="{FF2B5EF4-FFF2-40B4-BE49-F238E27FC236}">
                  <a16:creationId xmlns:a16="http://schemas.microsoft.com/office/drawing/2014/main" id="{B3D198D4-0EA3-4D64-B2D1-72B4A2BFBED8}"/>
                </a:ext>
              </a:extLst>
            </p:cNvPr>
            <p:cNvSpPr/>
            <p:nvPr/>
          </p:nvSpPr>
          <p:spPr>
            <a:xfrm>
              <a:off x="160308" y="701675"/>
              <a:ext cx="5654041" cy="327893"/>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Mô hình</a:t>
              </a:r>
            </a:p>
          </p:txBody>
        </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015A03F-D48E-45D3-A4BC-DD43B7C48869}"/>
                  </a:ext>
                </a:extLst>
              </p:cNvPr>
              <p:cNvSpPr txBox="1"/>
              <p:nvPr/>
            </p:nvSpPr>
            <p:spPr>
              <a:xfrm>
                <a:off x="3187148" y="5744840"/>
                <a:ext cx="9004852" cy="632994"/>
              </a:xfrm>
              <a:prstGeom prst="rect">
                <a:avLst/>
              </a:prstGeom>
              <a:noFill/>
            </p:spPr>
            <p:txBody>
              <a:bodyPr wrap="square">
                <a:spAutoFit/>
              </a:bodyPr>
              <a:lstStyle/>
              <a:p>
                <a:pPr algn="just">
                  <a:lnSpc>
                    <a:spcPct val="150000"/>
                  </a:lnSpc>
                  <a:spcAft>
                    <a:spcPts val="800"/>
                  </a:spcAft>
                </a:pPr>
                <a:r>
                  <a:rPr lang="vi-VN" sz="1800">
                    <a:effectLst/>
                    <a:latin typeface="Calibri" panose="020F0502020204030204" pitchFamily="34" charset="0"/>
                    <a:ea typeface="Calibri" panose="020F0502020204030204" pitchFamily="34" charset="0"/>
                    <a:cs typeface="Calibri" panose="020F0502020204030204" pitchFamily="34" charset="0"/>
                  </a:rPr>
                  <a:t>Mô phỏng hệ thống điều khiển với </a:t>
                </a:r>
                <a14:m>
                  <m:oMath xmlns:m="http://schemas.openxmlformats.org/officeDocument/2006/math">
                    <m:r>
                      <a:rPr lang="vi-VN" sz="1800" i="1">
                        <a:effectLst/>
                        <a:latin typeface="Cambria Math" panose="02040503050406030204" pitchFamily="18" charset="0"/>
                        <a:ea typeface="DengXian" panose="02010600030101010101" pitchFamily="2" charset="-122"/>
                        <a:cs typeface="Times New Roman" panose="02020603050405020304" pitchFamily="18" charset="0"/>
                      </a:rPr>
                      <m:t> </m:t>
                    </m:r>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vi-VN" sz="1800" i="1">
                            <a:effectLst/>
                            <a:latin typeface="Cambria Math" panose="02040503050406030204" pitchFamily="18" charset="0"/>
                            <a:ea typeface="DengXian" panose="02010600030101010101" pitchFamily="2" charset="-122"/>
                            <a:cs typeface="Times New Roman" panose="02020603050405020304" pitchFamily="18" charset="0"/>
                          </a:rPr>
                          <m:t>𝐾</m:t>
                        </m:r>
                      </m:e>
                      <m:sub>
                        <m:r>
                          <a:rPr lang="vi-VN" sz="1800" i="1">
                            <a:effectLst/>
                            <a:latin typeface="Cambria Math" panose="02040503050406030204" pitchFamily="18" charset="0"/>
                            <a:ea typeface="DengXian" panose="02010600030101010101" pitchFamily="2" charset="-122"/>
                            <a:cs typeface="Times New Roman" panose="02020603050405020304" pitchFamily="18" charset="0"/>
                          </a:rPr>
                          <m:t>1</m:t>
                        </m:r>
                      </m:sub>
                    </m:sSub>
                    <m:r>
                      <a:rPr lang="vi-VN" sz="1800" i="1">
                        <a:effectLst/>
                        <a:latin typeface="Cambria Math" panose="02040503050406030204" pitchFamily="18" charset="0"/>
                        <a:ea typeface="DengXian" panose="02010600030101010101" pitchFamily="2" charset="-122"/>
                        <a:cs typeface="Times New Roman" panose="02020603050405020304" pitchFamily="18" charset="0"/>
                      </a:rPr>
                      <m:t>= 5 </m:t>
                    </m:r>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vi-VN" sz="1800" i="1">
                            <a:effectLst/>
                            <a:latin typeface="Cambria Math" panose="02040503050406030204" pitchFamily="18" charset="0"/>
                            <a:ea typeface="DengXian" panose="02010600030101010101" pitchFamily="2" charset="-122"/>
                            <a:cs typeface="Times New Roman" panose="02020603050405020304" pitchFamily="18" charset="0"/>
                          </a:rPr>
                          <m:t>,  </m:t>
                        </m:r>
                        <m:r>
                          <a:rPr lang="vi-VN" sz="1800" i="1">
                            <a:effectLst/>
                            <a:latin typeface="Cambria Math" panose="02040503050406030204" pitchFamily="18" charset="0"/>
                            <a:ea typeface="DengXian" panose="02010600030101010101" pitchFamily="2" charset="-122"/>
                            <a:cs typeface="Times New Roman" panose="02020603050405020304" pitchFamily="18" charset="0"/>
                          </a:rPr>
                          <m:t>𝐾</m:t>
                        </m:r>
                      </m:e>
                      <m:sub>
                        <m:r>
                          <a:rPr lang="vi-VN" sz="1800" i="1">
                            <a:effectLst/>
                            <a:latin typeface="Cambria Math" panose="02040503050406030204" pitchFamily="18" charset="0"/>
                            <a:ea typeface="DengXian" panose="02010600030101010101" pitchFamily="2" charset="-122"/>
                            <a:cs typeface="Times New Roman" panose="02020603050405020304" pitchFamily="18" charset="0"/>
                          </a:rPr>
                          <m:t>2</m:t>
                        </m:r>
                      </m:sub>
                    </m:sSub>
                    <m:r>
                      <a:rPr lang="vi-VN" sz="1800" i="1">
                        <a:effectLst/>
                        <a:latin typeface="Cambria Math" panose="02040503050406030204" pitchFamily="18" charset="0"/>
                        <a:ea typeface="DengXian" panose="02010600030101010101" pitchFamily="2" charset="-122"/>
                        <a:cs typeface="Times New Roman" panose="02020603050405020304" pitchFamily="18" charset="0"/>
                      </a:rPr>
                      <m:t>= </m:t>
                    </m:r>
                    <m:f>
                      <m:f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fPr>
                      <m:num>
                        <m:r>
                          <a:rPr lang="vi-VN" sz="1800" i="1">
                            <a:effectLst/>
                            <a:latin typeface="Cambria Math" panose="02040503050406030204" pitchFamily="18" charset="0"/>
                            <a:ea typeface="DengXian" panose="02010600030101010101" pitchFamily="2" charset="-122"/>
                            <a:cs typeface="Times New Roman" panose="02020603050405020304" pitchFamily="18" charset="0"/>
                          </a:rPr>
                          <m:t>6</m:t>
                        </m:r>
                      </m:num>
                      <m:den>
                        <m:r>
                          <a:rPr lang="vi-VN" sz="1800" i="1">
                            <a:effectLst/>
                            <a:latin typeface="Cambria Math" panose="02040503050406030204" pitchFamily="18" charset="0"/>
                            <a:ea typeface="DengXian" panose="02010600030101010101" pitchFamily="2" charset="-122"/>
                            <a:cs typeface="Times New Roman" panose="02020603050405020304" pitchFamily="18" charset="0"/>
                          </a:rPr>
                          <m:t>𝜋</m:t>
                        </m:r>
                      </m:den>
                    </m:f>
                    <m:r>
                      <a:rPr lang="vi-VN" sz="1800" i="1">
                        <a:effectLst/>
                        <a:latin typeface="Cambria Math" panose="02040503050406030204" pitchFamily="18" charset="0"/>
                        <a:ea typeface="DengXian" panose="02010600030101010101" pitchFamily="2" charset="-122"/>
                        <a:cs typeface="Times New Roman" panose="02020603050405020304" pitchFamily="18" charset="0"/>
                      </a:rPr>
                      <m:t> , </m:t>
                    </m:r>
                    <m:sSub>
                      <m:sSubPr>
                        <m:ctrlPr>
                          <a:rPr lang="en-US" sz="1800" i="1">
                            <a:effectLst/>
                            <a:latin typeface="Cambria Math" panose="02040503050406030204" pitchFamily="18" charset="0"/>
                            <a:ea typeface="DengXian" panose="02010600030101010101" pitchFamily="2" charset="-122"/>
                            <a:cs typeface="Times New Roman" panose="02020603050405020304" pitchFamily="18" charset="0"/>
                          </a:rPr>
                        </m:ctrlPr>
                      </m:sSubPr>
                      <m:e>
                        <m:r>
                          <a:rPr lang="vi-VN" sz="1800" i="1">
                            <a:effectLst/>
                            <a:latin typeface="Cambria Math" panose="02040503050406030204" pitchFamily="18" charset="0"/>
                            <a:ea typeface="DengXian" panose="02010600030101010101" pitchFamily="2" charset="-122"/>
                            <a:cs typeface="Times New Roman" panose="02020603050405020304" pitchFamily="18" charset="0"/>
                          </a:rPr>
                          <m:t>  </m:t>
                        </m:r>
                        <m:r>
                          <a:rPr lang="vi-VN" sz="1800" i="1">
                            <a:effectLst/>
                            <a:latin typeface="Cambria Math" panose="02040503050406030204" pitchFamily="18" charset="0"/>
                            <a:ea typeface="DengXian" panose="02010600030101010101" pitchFamily="2" charset="-122"/>
                            <a:cs typeface="Times New Roman" panose="02020603050405020304" pitchFamily="18" charset="0"/>
                          </a:rPr>
                          <m:t>𝐾</m:t>
                        </m:r>
                      </m:e>
                      <m:sub>
                        <m:r>
                          <a:rPr lang="vi-VN" sz="1800" i="1">
                            <a:effectLst/>
                            <a:latin typeface="Cambria Math" panose="02040503050406030204" pitchFamily="18" charset="0"/>
                            <a:ea typeface="DengXian" panose="02010600030101010101" pitchFamily="2" charset="-122"/>
                            <a:cs typeface="Times New Roman" panose="02020603050405020304" pitchFamily="18" charset="0"/>
                          </a:rPr>
                          <m:t>𝑢</m:t>
                        </m:r>
                      </m:sub>
                    </m:sSub>
                    <m:r>
                      <a:rPr lang="vi-VN" sz="1800" i="1">
                        <a:effectLst/>
                        <a:latin typeface="Cambria Math" panose="02040503050406030204" pitchFamily="18" charset="0"/>
                        <a:ea typeface="DengXian" panose="02010600030101010101" pitchFamily="2" charset="-122"/>
                        <a:cs typeface="Times New Roman" panose="02020603050405020304" pitchFamily="18" charset="0"/>
                      </a:rPr>
                      <m:t>= 12</m:t>
                    </m:r>
                  </m:oMath>
                </a14:m>
                <a:endParaRPr lang="en-US" sz="1400">
                  <a:effectLst/>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 name="TextBox 8">
                <a:extLst>
                  <a:ext uri="{FF2B5EF4-FFF2-40B4-BE49-F238E27FC236}">
                    <a16:creationId xmlns:a16="http://schemas.microsoft.com/office/drawing/2014/main" id="{0015A03F-D48E-45D3-A4BC-DD43B7C48869}"/>
                  </a:ext>
                </a:extLst>
              </p:cNvPr>
              <p:cNvSpPr txBox="1">
                <a:spLocks noRot="1" noChangeAspect="1" noMove="1" noResize="1" noEditPoints="1" noAdjustHandles="1" noChangeArrowheads="1" noChangeShapeType="1" noTextEdit="1"/>
              </p:cNvSpPr>
              <p:nvPr/>
            </p:nvSpPr>
            <p:spPr>
              <a:xfrm>
                <a:off x="3187148" y="5744840"/>
                <a:ext cx="9004852" cy="632994"/>
              </a:xfrm>
              <a:prstGeom prst="rect">
                <a:avLst/>
              </a:prstGeom>
              <a:blipFill>
                <a:blip r:embed="rId2"/>
                <a:stretch>
                  <a:fillRect l="-609" b="-5769"/>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4A18A36A-53FF-4AB3-86DE-AC1639192F29}"/>
              </a:ext>
            </a:extLst>
          </p:cNvPr>
          <p:cNvPicPr>
            <a:picLocks noChangeAspect="1"/>
          </p:cNvPicPr>
          <p:nvPr/>
        </p:nvPicPr>
        <p:blipFill>
          <a:blip r:embed="rId3"/>
          <a:stretch>
            <a:fillRect/>
          </a:stretch>
        </p:blipFill>
        <p:spPr>
          <a:xfrm>
            <a:off x="661668" y="1483313"/>
            <a:ext cx="10305362" cy="4224048"/>
          </a:xfrm>
          <a:prstGeom prst="rect">
            <a:avLst/>
          </a:prstGeom>
        </p:spPr>
      </p:pic>
    </p:spTree>
    <p:extLst>
      <p:ext uri="{BB962C8B-B14F-4D97-AF65-F5344CB8AC3E}">
        <p14:creationId xmlns:p14="http://schemas.microsoft.com/office/powerpoint/2010/main" val="15213276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AEBF777-3C88-475F-AEBC-D8E335C6B0A2}"/>
              </a:ext>
            </a:extLst>
          </p:cNvPr>
          <p:cNvGrpSpPr/>
          <p:nvPr/>
        </p:nvGrpSpPr>
        <p:grpSpPr>
          <a:xfrm>
            <a:off x="160308" y="116674"/>
            <a:ext cx="5654041" cy="1366639"/>
            <a:chOff x="160308" y="116675"/>
            <a:chExt cx="5654041" cy="912893"/>
          </a:xfrm>
        </p:grpSpPr>
        <p:sp>
          <p:nvSpPr>
            <p:cNvPr id="4" name="Freeform 10">
              <a:extLst>
                <a:ext uri="{FF2B5EF4-FFF2-40B4-BE49-F238E27FC236}">
                  <a16:creationId xmlns:a16="http://schemas.microsoft.com/office/drawing/2014/main" id="{22CDCDE6-5A04-4B47-B580-541686B1FB12}"/>
                </a:ext>
              </a:extLst>
            </p:cNvPr>
            <p:cNvSpPr/>
            <p:nvPr/>
          </p:nvSpPr>
          <p:spPr>
            <a:xfrm>
              <a:off x="160308" y="116675"/>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MÔ PHỎNG HỆ THỐNG</a:t>
              </a:r>
            </a:p>
          </p:txBody>
        </p:sp>
        <p:sp>
          <p:nvSpPr>
            <p:cNvPr id="5" name="Freeform 11">
              <a:extLst>
                <a:ext uri="{FF2B5EF4-FFF2-40B4-BE49-F238E27FC236}">
                  <a16:creationId xmlns:a16="http://schemas.microsoft.com/office/drawing/2014/main" id="{B3D198D4-0EA3-4D64-B2D1-72B4A2BFBED8}"/>
                </a:ext>
              </a:extLst>
            </p:cNvPr>
            <p:cNvSpPr/>
            <p:nvPr/>
          </p:nvSpPr>
          <p:spPr>
            <a:xfrm>
              <a:off x="160308" y="701675"/>
              <a:ext cx="5654041" cy="327893"/>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Mô hình</a:t>
              </a:r>
            </a:p>
          </p:txBody>
        </p:sp>
      </p:grpSp>
      <p:pic>
        <p:nvPicPr>
          <p:cNvPr id="7" name="Picture 6">
            <a:extLst>
              <a:ext uri="{FF2B5EF4-FFF2-40B4-BE49-F238E27FC236}">
                <a16:creationId xmlns:a16="http://schemas.microsoft.com/office/drawing/2014/main" id="{947BC488-C442-4182-B3CB-71BEEA2C3B2F}"/>
              </a:ext>
            </a:extLst>
          </p:cNvPr>
          <p:cNvPicPr>
            <a:picLocks noChangeAspect="1"/>
          </p:cNvPicPr>
          <p:nvPr/>
        </p:nvPicPr>
        <p:blipFill>
          <a:blip r:embed="rId2"/>
          <a:stretch>
            <a:fillRect/>
          </a:stretch>
        </p:blipFill>
        <p:spPr>
          <a:xfrm>
            <a:off x="-395024" y="1868212"/>
            <a:ext cx="12418746" cy="3744199"/>
          </a:xfrm>
          <a:prstGeom prst="rect">
            <a:avLst/>
          </a:prstGeom>
        </p:spPr>
      </p:pic>
      <p:sp>
        <p:nvSpPr>
          <p:cNvPr id="11" name="TextBox 10">
            <a:extLst>
              <a:ext uri="{FF2B5EF4-FFF2-40B4-BE49-F238E27FC236}">
                <a16:creationId xmlns:a16="http://schemas.microsoft.com/office/drawing/2014/main" id="{4A57A3F7-EA3D-4162-85F4-F8C5D020A2A4}"/>
              </a:ext>
            </a:extLst>
          </p:cNvPr>
          <p:cNvSpPr txBox="1"/>
          <p:nvPr/>
        </p:nvSpPr>
        <p:spPr>
          <a:xfrm>
            <a:off x="1147847" y="5231411"/>
            <a:ext cx="9004852" cy="506292"/>
          </a:xfrm>
          <a:prstGeom prst="rect">
            <a:avLst/>
          </a:prstGeom>
          <a:noFill/>
        </p:spPr>
        <p:txBody>
          <a:bodyPr wrap="square">
            <a:spAutoFit/>
          </a:bodyPr>
          <a:lstStyle/>
          <a:p>
            <a:pPr indent="457200" algn="ctr">
              <a:lnSpc>
                <a:spcPct val="150000"/>
              </a:lnSpc>
              <a:spcAft>
                <a:spcPts val="800"/>
              </a:spcAft>
            </a:pPr>
            <a:r>
              <a:rPr lang="vi-VN" sz="2000" i="1">
                <a:effectLst/>
                <a:latin typeface="Calibri" panose="020F0502020204030204" pitchFamily="34" charset="0"/>
                <a:ea typeface="Calibri" panose="020F0502020204030204" pitchFamily="34" charset="0"/>
                <a:cs typeface="Calibri" panose="020F0502020204030204" pitchFamily="34" charset="0"/>
              </a:rPr>
              <a:t>Mô hình đối tượng </a:t>
            </a:r>
            <a:r>
              <a:rPr lang="vi-VN" sz="2000" i="1" err="1">
                <a:effectLst/>
                <a:latin typeface="Calibri" panose="020F0502020204030204" pitchFamily="34" charset="0"/>
                <a:ea typeface="Calibri" panose="020F0502020204030204" pitchFamily="34" charset="0"/>
                <a:cs typeface="Calibri" panose="020F0502020204030204" pitchFamily="34" charset="0"/>
              </a:rPr>
              <a:t>Motor</a:t>
            </a:r>
            <a:r>
              <a:rPr lang="vi-VN" sz="2000" i="1">
                <a:effectLst/>
                <a:latin typeface="Calibri" panose="020F0502020204030204" pitchFamily="34" charset="0"/>
                <a:ea typeface="Calibri" panose="020F0502020204030204" pitchFamily="34" charset="0"/>
                <a:cs typeface="Calibri" panose="020F0502020204030204" pitchFamily="34" charset="0"/>
              </a:rPr>
              <a:t> DC</a:t>
            </a:r>
            <a:endParaRPr lang="en-US" sz="1600" i="1">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649208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AEBF777-3C88-475F-AEBC-D8E335C6B0A2}"/>
              </a:ext>
            </a:extLst>
          </p:cNvPr>
          <p:cNvGrpSpPr/>
          <p:nvPr/>
        </p:nvGrpSpPr>
        <p:grpSpPr>
          <a:xfrm>
            <a:off x="160308" y="116674"/>
            <a:ext cx="5654041" cy="1366638"/>
            <a:chOff x="160308" y="116675"/>
            <a:chExt cx="5654041" cy="912893"/>
          </a:xfrm>
        </p:grpSpPr>
        <p:sp>
          <p:nvSpPr>
            <p:cNvPr id="4" name="Freeform 10">
              <a:extLst>
                <a:ext uri="{FF2B5EF4-FFF2-40B4-BE49-F238E27FC236}">
                  <a16:creationId xmlns:a16="http://schemas.microsoft.com/office/drawing/2014/main" id="{22CDCDE6-5A04-4B47-B580-541686B1FB12}"/>
                </a:ext>
              </a:extLst>
            </p:cNvPr>
            <p:cNvSpPr/>
            <p:nvPr/>
          </p:nvSpPr>
          <p:spPr>
            <a:xfrm>
              <a:off x="160308" y="116675"/>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MÔ PHỎNG HỆ THỐNG</a:t>
              </a:r>
            </a:p>
          </p:txBody>
        </p:sp>
        <p:sp>
          <p:nvSpPr>
            <p:cNvPr id="6" name="Freeform 11">
              <a:extLst>
                <a:ext uri="{FF2B5EF4-FFF2-40B4-BE49-F238E27FC236}">
                  <a16:creationId xmlns:a16="http://schemas.microsoft.com/office/drawing/2014/main" id="{22BBE954-8E68-4891-9B47-9351D06DE797}"/>
                </a:ext>
              </a:extLst>
            </p:cNvPr>
            <p:cNvSpPr/>
            <p:nvPr/>
          </p:nvSpPr>
          <p:spPr>
            <a:xfrm>
              <a:off x="160308" y="701675"/>
              <a:ext cx="5654041" cy="327893"/>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a:effectLst/>
                  <a:latin typeface="Calibri" panose="020F0502020204030204" pitchFamily="34" charset="0"/>
                  <a:ea typeface="Calibri" panose="020F0502020204030204" pitchFamily="34" charset="0"/>
                  <a:cs typeface="Calibri" panose="020F0502020204030204" pitchFamily="34" charset="0"/>
                </a:rPr>
                <a:t>Fuzzy </a:t>
              </a:r>
              <a:r>
                <a:rPr lang="vi-VN" sz="3200" b="1" err="1">
                  <a:effectLst/>
                  <a:latin typeface="Calibri" panose="020F0502020204030204" pitchFamily="34" charset="0"/>
                  <a:ea typeface="Calibri" panose="020F0502020204030204" pitchFamily="34" charset="0"/>
                  <a:cs typeface="Calibri" panose="020F0502020204030204" pitchFamily="34" charset="0"/>
                </a:rPr>
                <a:t>logic</a:t>
              </a:r>
              <a:r>
                <a:rPr lang="vi-VN" sz="3200" b="1">
                  <a:effectLst/>
                  <a:latin typeface="Calibri" panose="020F0502020204030204" pitchFamily="34" charset="0"/>
                  <a:ea typeface="Calibri" panose="020F0502020204030204" pitchFamily="34" charset="0"/>
                  <a:cs typeface="Calibri" panose="020F0502020204030204" pitchFamily="34" charset="0"/>
                </a:rPr>
                <a:t> trong </a:t>
              </a:r>
              <a:r>
                <a:rPr lang="en-US" sz="3200" b="1">
                  <a:effectLst/>
                  <a:latin typeface="Calibri" panose="020F0502020204030204" pitchFamily="34" charset="0"/>
                  <a:ea typeface="Calibri" panose="020F0502020204030204" pitchFamily="34" charset="0"/>
                  <a:cs typeface="Calibri" panose="020F0502020204030204" pitchFamily="34" charset="0"/>
                </a:rPr>
                <a:t>MATLAB</a:t>
              </a:r>
              <a:endParaRPr lang="vi-VN" sz="3200" b="1">
                <a:effectLst/>
                <a:latin typeface="Calibri" panose="020F0502020204030204" pitchFamily="34" charset="0"/>
                <a:ea typeface="Calibri" panose="020F0502020204030204" pitchFamily="34" charset="0"/>
                <a:cs typeface="Calibri" panose="020F0502020204030204" pitchFamily="34" charset="0"/>
              </a:endParaRPr>
            </a:p>
          </p:txBody>
        </p:sp>
      </p:grpSp>
      <p:pic>
        <p:nvPicPr>
          <p:cNvPr id="9" name="Picture 3">
            <a:extLst>
              <a:ext uri="{FF2B5EF4-FFF2-40B4-BE49-F238E27FC236}">
                <a16:creationId xmlns:a16="http://schemas.microsoft.com/office/drawing/2014/main" id="{B58BA0C4-FA1A-47DD-BC5A-F79F1DAB13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4852" y="1555928"/>
            <a:ext cx="10182296" cy="252381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693BC6C7-FC6E-4118-90D2-900349030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852" y="4186273"/>
            <a:ext cx="10182296" cy="2515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635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AEBF777-3C88-475F-AEBC-D8E335C6B0A2}"/>
              </a:ext>
            </a:extLst>
          </p:cNvPr>
          <p:cNvGrpSpPr/>
          <p:nvPr/>
        </p:nvGrpSpPr>
        <p:grpSpPr>
          <a:xfrm>
            <a:off x="160308" y="116674"/>
            <a:ext cx="5654041" cy="1366638"/>
            <a:chOff x="160308" y="116675"/>
            <a:chExt cx="5654041" cy="912893"/>
          </a:xfrm>
        </p:grpSpPr>
        <p:sp>
          <p:nvSpPr>
            <p:cNvPr id="4" name="Freeform 10">
              <a:extLst>
                <a:ext uri="{FF2B5EF4-FFF2-40B4-BE49-F238E27FC236}">
                  <a16:creationId xmlns:a16="http://schemas.microsoft.com/office/drawing/2014/main" id="{22CDCDE6-5A04-4B47-B580-541686B1FB12}"/>
                </a:ext>
              </a:extLst>
            </p:cNvPr>
            <p:cNvSpPr/>
            <p:nvPr/>
          </p:nvSpPr>
          <p:spPr>
            <a:xfrm>
              <a:off x="160308" y="116675"/>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MÔ PHỎNG HỆ THỐNG</a:t>
              </a:r>
            </a:p>
          </p:txBody>
        </p:sp>
        <p:sp>
          <p:nvSpPr>
            <p:cNvPr id="6" name="Freeform 11">
              <a:extLst>
                <a:ext uri="{FF2B5EF4-FFF2-40B4-BE49-F238E27FC236}">
                  <a16:creationId xmlns:a16="http://schemas.microsoft.com/office/drawing/2014/main" id="{22BBE954-8E68-4891-9B47-9351D06DE797}"/>
                </a:ext>
              </a:extLst>
            </p:cNvPr>
            <p:cNvSpPr/>
            <p:nvPr/>
          </p:nvSpPr>
          <p:spPr>
            <a:xfrm>
              <a:off x="160308" y="701675"/>
              <a:ext cx="5654041" cy="327893"/>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a:effectLst/>
                  <a:latin typeface="Calibri" panose="020F0502020204030204" pitchFamily="34" charset="0"/>
                  <a:ea typeface="Calibri" panose="020F0502020204030204" pitchFamily="34" charset="0"/>
                  <a:cs typeface="Calibri" panose="020F0502020204030204" pitchFamily="34" charset="0"/>
                </a:rPr>
                <a:t>Fuzzy </a:t>
              </a:r>
              <a:r>
                <a:rPr lang="vi-VN" sz="3200" b="1" err="1">
                  <a:effectLst/>
                  <a:latin typeface="Calibri" panose="020F0502020204030204" pitchFamily="34" charset="0"/>
                  <a:ea typeface="Calibri" panose="020F0502020204030204" pitchFamily="34" charset="0"/>
                  <a:cs typeface="Calibri" panose="020F0502020204030204" pitchFamily="34" charset="0"/>
                </a:rPr>
                <a:t>logic</a:t>
              </a:r>
              <a:r>
                <a:rPr lang="vi-VN" sz="3200" b="1">
                  <a:effectLst/>
                  <a:latin typeface="Calibri" panose="020F0502020204030204" pitchFamily="34" charset="0"/>
                  <a:ea typeface="Calibri" panose="020F0502020204030204" pitchFamily="34" charset="0"/>
                  <a:cs typeface="Calibri" panose="020F0502020204030204" pitchFamily="34" charset="0"/>
                </a:rPr>
                <a:t> trong </a:t>
              </a:r>
              <a:r>
                <a:rPr lang="en-US" sz="3200" b="1">
                  <a:effectLst/>
                  <a:latin typeface="Calibri" panose="020F0502020204030204" pitchFamily="34" charset="0"/>
                  <a:ea typeface="Calibri" panose="020F0502020204030204" pitchFamily="34" charset="0"/>
                  <a:cs typeface="Calibri" panose="020F0502020204030204" pitchFamily="34" charset="0"/>
                </a:rPr>
                <a:t>MATLAB</a:t>
              </a:r>
              <a:endParaRPr lang="vi-VN" sz="3200" b="1">
                <a:effectLst/>
                <a:latin typeface="Calibri" panose="020F0502020204030204" pitchFamily="34" charset="0"/>
                <a:ea typeface="Calibri" panose="020F0502020204030204" pitchFamily="34" charset="0"/>
                <a:cs typeface="Calibri" panose="020F0502020204030204" pitchFamily="34" charset="0"/>
              </a:endParaRPr>
            </a:p>
          </p:txBody>
        </p:sp>
      </p:grpSp>
      <p:pic>
        <p:nvPicPr>
          <p:cNvPr id="7" name="Picture 1">
            <a:extLst>
              <a:ext uri="{FF2B5EF4-FFF2-40B4-BE49-F238E27FC236}">
                <a16:creationId xmlns:a16="http://schemas.microsoft.com/office/drawing/2014/main" id="{872554A5-E094-4D94-B3B3-CCFF02259D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 y="2179844"/>
            <a:ext cx="11567160" cy="2888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2584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a:extLst>
              <a:ext uri="{FF2B5EF4-FFF2-40B4-BE49-F238E27FC236}">
                <a16:creationId xmlns:a16="http://schemas.microsoft.com/office/drawing/2014/main" id="{0E1EBFC2-AB78-25F0-8EBB-42F2BCDACF1F}"/>
              </a:ext>
            </a:extLst>
          </p:cNvPr>
          <p:cNvSpPr/>
          <p:nvPr/>
        </p:nvSpPr>
        <p:spPr>
          <a:xfrm>
            <a:off x="6537959" y="29115"/>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CƠ SỞ LÝ THUYẾT </a:t>
            </a:r>
          </a:p>
        </p:txBody>
      </p:sp>
      <p:sp>
        <p:nvSpPr>
          <p:cNvPr id="4" name="Freeform 8">
            <a:extLst>
              <a:ext uri="{FF2B5EF4-FFF2-40B4-BE49-F238E27FC236}">
                <a16:creationId xmlns:a16="http://schemas.microsoft.com/office/drawing/2014/main" id="{B2EF5544-1CAA-69B0-87AE-427EF8BC0383}"/>
              </a:ext>
            </a:extLst>
          </p:cNvPr>
          <p:cNvSpPr/>
          <p:nvPr/>
        </p:nvSpPr>
        <p:spPr>
          <a:xfrm>
            <a:off x="6537959" y="1273927"/>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THIẾT KẾ BỘ ĐIỀU KHIỂN PI FUZZY</a:t>
            </a:r>
          </a:p>
        </p:txBody>
      </p:sp>
      <p:sp>
        <p:nvSpPr>
          <p:cNvPr id="6" name="Freeform 10">
            <a:extLst>
              <a:ext uri="{FF2B5EF4-FFF2-40B4-BE49-F238E27FC236}">
                <a16:creationId xmlns:a16="http://schemas.microsoft.com/office/drawing/2014/main" id="{05F46492-D74B-B2C7-D1D9-2770675B44DD}"/>
              </a:ext>
            </a:extLst>
          </p:cNvPr>
          <p:cNvSpPr/>
          <p:nvPr/>
        </p:nvSpPr>
        <p:spPr>
          <a:xfrm>
            <a:off x="6537959" y="2790427"/>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MÔ PHỎNG HỆ THỐNG</a:t>
            </a:r>
          </a:p>
        </p:txBody>
      </p:sp>
      <p:sp>
        <p:nvSpPr>
          <p:cNvPr id="20" name="Freeform 12">
            <a:extLst>
              <a:ext uri="{FF2B5EF4-FFF2-40B4-BE49-F238E27FC236}">
                <a16:creationId xmlns:a16="http://schemas.microsoft.com/office/drawing/2014/main" id="{E8EE7F46-74FC-E445-674F-13D93CE6D5D4}"/>
              </a:ext>
            </a:extLst>
          </p:cNvPr>
          <p:cNvSpPr/>
          <p:nvPr/>
        </p:nvSpPr>
        <p:spPr>
          <a:xfrm>
            <a:off x="6537959" y="4358677"/>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ỨNG DỤNG THỰC NGHIỆM</a:t>
            </a:r>
          </a:p>
        </p:txBody>
      </p:sp>
      <p:sp>
        <p:nvSpPr>
          <p:cNvPr id="22" name="Freeform 14">
            <a:extLst>
              <a:ext uri="{FF2B5EF4-FFF2-40B4-BE49-F238E27FC236}">
                <a16:creationId xmlns:a16="http://schemas.microsoft.com/office/drawing/2014/main" id="{870DC362-BC49-0184-2304-993119522276}"/>
              </a:ext>
            </a:extLst>
          </p:cNvPr>
          <p:cNvSpPr/>
          <p:nvPr/>
        </p:nvSpPr>
        <p:spPr>
          <a:xfrm>
            <a:off x="6537959" y="6259939"/>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KẾT LUẬN</a:t>
            </a:r>
          </a:p>
        </p:txBody>
      </p:sp>
      <p:pic>
        <p:nvPicPr>
          <p:cNvPr id="11" name="Picture 10">
            <a:extLst>
              <a:ext uri="{FF2B5EF4-FFF2-40B4-BE49-F238E27FC236}">
                <a16:creationId xmlns:a16="http://schemas.microsoft.com/office/drawing/2014/main" id="{9C5A7413-BFE5-470A-9BC8-18DDFBA92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790" y="632742"/>
            <a:ext cx="5675210" cy="797637"/>
          </a:xfrm>
          <a:prstGeom prst="rect">
            <a:avLst/>
          </a:prstGeom>
          <a:noFill/>
        </p:spPr>
      </p:pic>
      <p:sp>
        <p:nvSpPr>
          <p:cNvPr id="12" name="TextBox 11">
            <a:extLst>
              <a:ext uri="{FF2B5EF4-FFF2-40B4-BE49-F238E27FC236}">
                <a16:creationId xmlns:a16="http://schemas.microsoft.com/office/drawing/2014/main" id="{E181E6CC-28EA-4EB0-ACFA-D845B01172F7}"/>
              </a:ext>
            </a:extLst>
          </p:cNvPr>
          <p:cNvSpPr txBox="1"/>
          <p:nvPr/>
        </p:nvSpPr>
        <p:spPr>
          <a:xfrm>
            <a:off x="1108178" y="1573334"/>
            <a:ext cx="4610581" cy="1083547"/>
          </a:xfrm>
          <a:prstGeom prst="rect">
            <a:avLst/>
          </a:prstGeom>
          <a:noFill/>
        </p:spPr>
        <p:txBody>
          <a:bodyPr wrap="square" rtlCol="0">
            <a:spAutoFit/>
          </a:bodyPr>
          <a:lstStyle/>
          <a:p>
            <a:pPr algn="ctr"/>
            <a:r>
              <a:rPr lang="vi-VN" sz="4000" b="1">
                <a:latin typeface="Calibri" panose="020F0502020204030204" pitchFamily="34" charset="0"/>
                <a:ea typeface="Calibri" panose="020F0502020204030204" pitchFamily="34" charset="0"/>
                <a:cs typeface="Calibri" panose="020F0502020204030204" pitchFamily="34" charset="0"/>
              </a:rPr>
              <a:t>NHẬP MÔN ĐIỀU KHIỂN THÔNG MINH</a:t>
            </a:r>
            <a:endParaRPr lang="en-US" sz="4000" b="1">
              <a:latin typeface="Calibri" panose="020F0502020204030204" pitchFamily="34" charset="0"/>
              <a:ea typeface="Calibri" panose="020F0502020204030204" pitchFamily="34" charset="0"/>
              <a:cs typeface="Calibri" panose="020F0502020204030204" pitchFamily="34" charset="0"/>
            </a:endParaRPr>
          </a:p>
        </p:txBody>
      </p:sp>
      <p:cxnSp>
        <p:nvCxnSpPr>
          <p:cNvPr id="13" name="Straight Connector 12">
            <a:extLst>
              <a:ext uri="{FF2B5EF4-FFF2-40B4-BE49-F238E27FC236}">
                <a16:creationId xmlns:a16="http://schemas.microsoft.com/office/drawing/2014/main" id="{EDE130A1-F9F0-4754-B522-C42777B6C9D0}"/>
              </a:ext>
            </a:extLst>
          </p:cNvPr>
          <p:cNvCxnSpPr>
            <a:cxnSpLocks/>
          </p:cNvCxnSpPr>
          <p:nvPr/>
        </p:nvCxnSpPr>
        <p:spPr>
          <a:xfrm>
            <a:off x="1668694" y="2841268"/>
            <a:ext cx="348955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13AFB42-74B4-45A3-8A29-4CEAF44D969C}"/>
              </a:ext>
            </a:extLst>
          </p:cNvPr>
          <p:cNvSpPr txBox="1"/>
          <p:nvPr/>
        </p:nvSpPr>
        <p:spPr>
          <a:xfrm>
            <a:off x="2119006" y="3025656"/>
            <a:ext cx="2588923" cy="1200329"/>
          </a:xfrm>
          <a:prstGeom prst="rect">
            <a:avLst/>
          </a:prstGeom>
          <a:noFill/>
        </p:spPr>
        <p:txBody>
          <a:bodyPr wrap="square" rtlCol="0">
            <a:spAutoFit/>
          </a:bodyPr>
          <a:lstStyle/>
          <a:p>
            <a:pPr algn="ctr"/>
            <a:r>
              <a:rPr lang="vi-VN" sz="3600" b="1">
                <a:latin typeface="Calibri" panose="020F0502020204030204" pitchFamily="34" charset="0"/>
                <a:ea typeface="Calibri" panose="020F0502020204030204" pitchFamily="34" charset="0"/>
                <a:cs typeface="Calibri" panose="020F0502020204030204" pitchFamily="34" charset="0"/>
              </a:rPr>
              <a:t>BÁO CÁO BÀI TẬP LỚN</a:t>
            </a:r>
            <a:endParaRPr lang="en-US" sz="3600" b="1">
              <a:latin typeface="Calibri" panose="020F0502020204030204" pitchFamily="34" charset="0"/>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DBDC5481-10C1-4F39-8C9B-06FED67A59F5}"/>
              </a:ext>
            </a:extLst>
          </p:cNvPr>
          <p:cNvSpPr txBox="1"/>
          <p:nvPr/>
        </p:nvSpPr>
        <p:spPr>
          <a:xfrm>
            <a:off x="986522" y="4311710"/>
            <a:ext cx="4853893" cy="1077218"/>
          </a:xfrm>
          <a:prstGeom prst="rect">
            <a:avLst/>
          </a:prstGeom>
          <a:noFill/>
        </p:spPr>
        <p:txBody>
          <a:bodyPr wrap="square" rtlCol="0">
            <a:spAutoFit/>
          </a:bodyPr>
          <a:lstStyle/>
          <a:p>
            <a:pPr algn="ctr"/>
            <a:r>
              <a:rPr lang="vi-VN" sz="3200" b="1">
                <a:latin typeface="Calibri" panose="020F0502020204030204" pitchFamily="34" charset="0"/>
                <a:ea typeface="Calibri" panose="020F0502020204030204" pitchFamily="34" charset="0"/>
                <a:cs typeface="Calibri" panose="020F0502020204030204" pitchFamily="34" charset="0"/>
              </a:rPr>
              <a:t>Điều khiển vị trí động cơ dùng bộ điều khiển PI mờ</a:t>
            </a:r>
          </a:p>
        </p:txBody>
      </p:sp>
      <p:sp>
        <p:nvSpPr>
          <p:cNvPr id="33" name="Freeform 7">
            <a:extLst>
              <a:ext uri="{FF2B5EF4-FFF2-40B4-BE49-F238E27FC236}">
                <a16:creationId xmlns:a16="http://schemas.microsoft.com/office/drawing/2014/main" id="{B6656D56-B3A2-4AD9-A6DF-399F046839BC}"/>
              </a:ext>
            </a:extLst>
          </p:cNvPr>
          <p:cNvSpPr/>
          <p:nvPr/>
        </p:nvSpPr>
        <p:spPr>
          <a:xfrm>
            <a:off x="6537959" y="614115"/>
            <a:ext cx="5654041" cy="355148"/>
          </a:xfrm>
          <a:custGeom>
            <a:avLst/>
            <a:gdLst>
              <a:gd name="connsiteX0" fmla="*/ 0 w 5654041"/>
              <a:gd name="connsiteY0" fmla="*/ 0 h 659812"/>
              <a:gd name="connsiteX1" fmla="*/ 5654041 w 5654041"/>
              <a:gd name="connsiteY1" fmla="*/ 0 h 659812"/>
              <a:gd name="connsiteX2" fmla="*/ 5654041 w 5654041"/>
              <a:gd name="connsiteY2" fmla="*/ 659812 h 659812"/>
              <a:gd name="connsiteX3" fmla="*/ 0 w 5654041"/>
              <a:gd name="connsiteY3" fmla="*/ 659812 h 659812"/>
              <a:gd name="connsiteX4" fmla="*/ 0 w 5654041"/>
              <a:gd name="connsiteY4" fmla="*/ 0 h 65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659812">
                <a:moveTo>
                  <a:pt x="0" y="0"/>
                </a:moveTo>
                <a:lnTo>
                  <a:pt x="5654041" y="0"/>
                </a:lnTo>
                <a:lnTo>
                  <a:pt x="5654041" y="659812"/>
                </a:lnTo>
                <a:lnTo>
                  <a:pt x="0" y="6598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Đặc tính của động cơ điện một chiều</a:t>
            </a:r>
          </a:p>
        </p:txBody>
      </p:sp>
      <p:sp>
        <p:nvSpPr>
          <p:cNvPr id="34" name="Freeform 7">
            <a:extLst>
              <a:ext uri="{FF2B5EF4-FFF2-40B4-BE49-F238E27FC236}">
                <a16:creationId xmlns:a16="http://schemas.microsoft.com/office/drawing/2014/main" id="{D04528F2-E7EC-46D6-9E83-B27470B301A4}"/>
              </a:ext>
            </a:extLst>
          </p:cNvPr>
          <p:cNvSpPr/>
          <p:nvPr/>
        </p:nvSpPr>
        <p:spPr>
          <a:xfrm>
            <a:off x="6537959" y="964367"/>
            <a:ext cx="5654041" cy="234748"/>
          </a:xfrm>
          <a:custGeom>
            <a:avLst/>
            <a:gdLst>
              <a:gd name="connsiteX0" fmla="*/ 0 w 5654041"/>
              <a:gd name="connsiteY0" fmla="*/ 0 h 659812"/>
              <a:gd name="connsiteX1" fmla="*/ 5654041 w 5654041"/>
              <a:gd name="connsiteY1" fmla="*/ 0 h 659812"/>
              <a:gd name="connsiteX2" fmla="*/ 5654041 w 5654041"/>
              <a:gd name="connsiteY2" fmla="*/ 659812 h 659812"/>
              <a:gd name="connsiteX3" fmla="*/ 0 w 5654041"/>
              <a:gd name="connsiteY3" fmla="*/ 659812 h 659812"/>
              <a:gd name="connsiteX4" fmla="*/ 0 w 5654041"/>
              <a:gd name="connsiteY4" fmla="*/ 0 h 65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659812">
                <a:moveTo>
                  <a:pt x="0" y="0"/>
                </a:moveTo>
                <a:lnTo>
                  <a:pt x="5654041" y="0"/>
                </a:lnTo>
                <a:lnTo>
                  <a:pt x="5654041" y="659812"/>
                </a:lnTo>
                <a:lnTo>
                  <a:pt x="0" y="6598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Bộ điều khiển PI mờ</a:t>
            </a:r>
          </a:p>
        </p:txBody>
      </p:sp>
      <p:sp>
        <p:nvSpPr>
          <p:cNvPr id="39" name="Freeform 9">
            <a:extLst>
              <a:ext uri="{FF2B5EF4-FFF2-40B4-BE49-F238E27FC236}">
                <a16:creationId xmlns:a16="http://schemas.microsoft.com/office/drawing/2014/main" id="{FF17CC3C-F791-4DD8-9B7A-CAB674B09822}"/>
              </a:ext>
            </a:extLst>
          </p:cNvPr>
          <p:cNvSpPr/>
          <p:nvPr/>
        </p:nvSpPr>
        <p:spPr>
          <a:xfrm>
            <a:off x="6537959" y="1858927"/>
            <a:ext cx="5654041" cy="232875"/>
          </a:xfrm>
          <a:custGeom>
            <a:avLst/>
            <a:gdLst>
              <a:gd name="connsiteX0" fmla="*/ 0 w 5654041"/>
              <a:gd name="connsiteY0" fmla="*/ 0 h 931500"/>
              <a:gd name="connsiteX1" fmla="*/ 5654041 w 5654041"/>
              <a:gd name="connsiteY1" fmla="*/ 0 h 931500"/>
              <a:gd name="connsiteX2" fmla="*/ 5654041 w 5654041"/>
              <a:gd name="connsiteY2" fmla="*/ 931500 h 931500"/>
              <a:gd name="connsiteX3" fmla="*/ 0 w 5654041"/>
              <a:gd name="connsiteY3" fmla="*/ 931500 h 931500"/>
              <a:gd name="connsiteX4" fmla="*/ 0 w 5654041"/>
              <a:gd name="connsiteY4" fmla="*/ 0 h 93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31500">
                <a:moveTo>
                  <a:pt x="0" y="0"/>
                </a:moveTo>
                <a:lnTo>
                  <a:pt x="5654041" y="0"/>
                </a:lnTo>
                <a:lnTo>
                  <a:pt x="5654041" y="931500"/>
                </a:lnTo>
                <a:lnTo>
                  <a:pt x="0" y="931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Chuẩn hóa các biến vào ra</a:t>
            </a:r>
          </a:p>
        </p:txBody>
      </p:sp>
      <p:sp>
        <p:nvSpPr>
          <p:cNvPr id="40" name="Freeform 9">
            <a:extLst>
              <a:ext uri="{FF2B5EF4-FFF2-40B4-BE49-F238E27FC236}">
                <a16:creationId xmlns:a16="http://schemas.microsoft.com/office/drawing/2014/main" id="{21542CA7-A6EE-4463-B31D-AE85016968E6}"/>
              </a:ext>
            </a:extLst>
          </p:cNvPr>
          <p:cNvSpPr/>
          <p:nvPr/>
        </p:nvSpPr>
        <p:spPr>
          <a:xfrm>
            <a:off x="6537959" y="2219249"/>
            <a:ext cx="5654041" cy="465750"/>
          </a:xfrm>
          <a:custGeom>
            <a:avLst/>
            <a:gdLst>
              <a:gd name="connsiteX0" fmla="*/ 0 w 5654041"/>
              <a:gd name="connsiteY0" fmla="*/ 0 h 931500"/>
              <a:gd name="connsiteX1" fmla="*/ 5654041 w 5654041"/>
              <a:gd name="connsiteY1" fmla="*/ 0 h 931500"/>
              <a:gd name="connsiteX2" fmla="*/ 5654041 w 5654041"/>
              <a:gd name="connsiteY2" fmla="*/ 931500 h 931500"/>
              <a:gd name="connsiteX3" fmla="*/ 0 w 5654041"/>
              <a:gd name="connsiteY3" fmla="*/ 931500 h 931500"/>
              <a:gd name="connsiteX4" fmla="*/ 0 w 5654041"/>
              <a:gd name="connsiteY4" fmla="*/ 0 h 93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31500">
                <a:moveTo>
                  <a:pt x="0" y="0"/>
                </a:moveTo>
                <a:lnTo>
                  <a:pt x="5654041" y="0"/>
                </a:lnTo>
                <a:lnTo>
                  <a:pt x="5654041" y="931500"/>
                </a:lnTo>
                <a:lnTo>
                  <a:pt x="0" y="931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Định nghĩa các giá trị ngôn ngữ cho các biến vào/ra</a:t>
            </a:r>
          </a:p>
        </p:txBody>
      </p:sp>
      <p:sp>
        <p:nvSpPr>
          <p:cNvPr id="41" name="Freeform 11">
            <a:extLst>
              <a:ext uri="{FF2B5EF4-FFF2-40B4-BE49-F238E27FC236}">
                <a16:creationId xmlns:a16="http://schemas.microsoft.com/office/drawing/2014/main" id="{78FB2011-FDB3-4EB2-8E52-2767329CCEB9}"/>
              </a:ext>
            </a:extLst>
          </p:cNvPr>
          <p:cNvSpPr/>
          <p:nvPr/>
        </p:nvSpPr>
        <p:spPr>
          <a:xfrm>
            <a:off x="6537959" y="3375427"/>
            <a:ext cx="5654041" cy="327893"/>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Mô hình</a:t>
            </a:r>
          </a:p>
        </p:txBody>
      </p:sp>
      <p:sp>
        <p:nvSpPr>
          <p:cNvPr id="42" name="Freeform 11">
            <a:extLst>
              <a:ext uri="{FF2B5EF4-FFF2-40B4-BE49-F238E27FC236}">
                <a16:creationId xmlns:a16="http://schemas.microsoft.com/office/drawing/2014/main" id="{58DFB111-8FDE-4ECC-9E23-2BA1E9A7F869}"/>
              </a:ext>
            </a:extLst>
          </p:cNvPr>
          <p:cNvSpPr/>
          <p:nvPr/>
        </p:nvSpPr>
        <p:spPr>
          <a:xfrm>
            <a:off x="6537959" y="3688117"/>
            <a:ext cx="5654041" cy="327893"/>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a:effectLst/>
                <a:latin typeface="Calibri" panose="020F0502020204030204" pitchFamily="34" charset="0"/>
                <a:ea typeface="Calibri" panose="020F0502020204030204" pitchFamily="34" charset="0"/>
                <a:cs typeface="Calibri" panose="020F0502020204030204" pitchFamily="34" charset="0"/>
              </a:rPr>
              <a:t>Fuzzy </a:t>
            </a:r>
            <a:r>
              <a:rPr lang="vi-VN" sz="2000" b="1" err="1">
                <a:effectLst/>
                <a:latin typeface="Calibri" panose="020F0502020204030204" pitchFamily="34" charset="0"/>
                <a:ea typeface="Calibri" panose="020F0502020204030204" pitchFamily="34" charset="0"/>
                <a:cs typeface="Calibri" panose="020F0502020204030204" pitchFamily="34" charset="0"/>
              </a:rPr>
              <a:t>logic</a:t>
            </a:r>
            <a:r>
              <a:rPr lang="vi-VN" sz="2000" b="1">
                <a:effectLst/>
                <a:latin typeface="Calibri" panose="020F0502020204030204" pitchFamily="34" charset="0"/>
                <a:ea typeface="Calibri" panose="020F0502020204030204" pitchFamily="34" charset="0"/>
                <a:cs typeface="Calibri" panose="020F0502020204030204" pitchFamily="34" charset="0"/>
              </a:rPr>
              <a:t> trong </a:t>
            </a:r>
            <a:r>
              <a:rPr lang="en-US" sz="2000" b="1">
                <a:effectLst/>
                <a:latin typeface="Calibri" panose="020F0502020204030204" pitchFamily="34" charset="0"/>
                <a:ea typeface="Calibri" panose="020F0502020204030204" pitchFamily="34" charset="0"/>
                <a:cs typeface="Calibri" panose="020F0502020204030204" pitchFamily="34" charset="0"/>
              </a:rPr>
              <a:t>MATLAB</a:t>
            </a:r>
            <a:endParaRPr lang="vi-VN" sz="2000" b="1">
              <a:effectLst/>
              <a:latin typeface="Calibri" panose="020F0502020204030204" pitchFamily="34" charset="0"/>
              <a:ea typeface="Calibri" panose="020F0502020204030204" pitchFamily="34" charset="0"/>
              <a:cs typeface="Calibri" panose="020F0502020204030204" pitchFamily="34" charset="0"/>
            </a:endParaRPr>
          </a:p>
        </p:txBody>
      </p:sp>
      <p:sp>
        <p:nvSpPr>
          <p:cNvPr id="43" name="Freeform 11">
            <a:extLst>
              <a:ext uri="{FF2B5EF4-FFF2-40B4-BE49-F238E27FC236}">
                <a16:creationId xmlns:a16="http://schemas.microsoft.com/office/drawing/2014/main" id="{E99B9F17-34DB-4F3F-A480-13D1F054F268}"/>
              </a:ext>
            </a:extLst>
          </p:cNvPr>
          <p:cNvSpPr/>
          <p:nvPr/>
        </p:nvSpPr>
        <p:spPr>
          <a:xfrm>
            <a:off x="6537959" y="4016010"/>
            <a:ext cx="5654041" cy="459309"/>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Kết quả mô phỏng</a:t>
            </a:r>
          </a:p>
        </p:txBody>
      </p:sp>
      <p:sp>
        <p:nvSpPr>
          <p:cNvPr id="44" name="Freeform 13">
            <a:extLst>
              <a:ext uri="{FF2B5EF4-FFF2-40B4-BE49-F238E27FC236}">
                <a16:creationId xmlns:a16="http://schemas.microsoft.com/office/drawing/2014/main" id="{17040FA9-2F62-4292-ACE2-176CA3289BF6}"/>
              </a:ext>
            </a:extLst>
          </p:cNvPr>
          <p:cNvSpPr/>
          <p:nvPr/>
        </p:nvSpPr>
        <p:spPr>
          <a:xfrm>
            <a:off x="6537959" y="4943677"/>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Chuẩn bị</a:t>
            </a:r>
          </a:p>
        </p:txBody>
      </p:sp>
      <p:sp>
        <p:nvSpPr>
          <p:cNvPr id="45" name="Freeform 13">
            <a:extLst>
              <a:ext uri="{FF2B5EF4-FFF2-40B4-BE49-F238E27FC236}">
                <a16:creationId xmlns:a16="http://schemas.microsoft.com/office/drawing/2014/main" id="{56FEECD2-B1D7-4AB0-9F2A-E9A7BFD629F9}"/>
              </a:ext>
            </a:extLst>
          </p:cNvPr>
          <p:cNvSpPr/>
          <p:nvPr/>
        </p:nvSpPr>
        <p:spPr>
          <a:xfrm>
            <a:off x="6537959" y="5281320"/>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Kết nối phần cứng</a:t>
            </a:r>
          </a:p>
        </p:txBody>
      </p:sp>
      <p:sp>
        <p:nvSpPr>
          <p:cNvPr id="46" name="Freeform 13">
            <a:extLst>
              <a:ext uri="{FF2B5EF4-FFF2-40B4-BE49-F238E27FC236}">
                <a16:creationId xmlns:a16="http://schemas.microsoft.com/office/drawing/2014/main" id="{6E565C39-92E1-4CCB-9C3D-F2FB5583E2D1}"/>
              </a:ext>
            </a:extLst>
          </p:cNvPr>
          <p:cNvSpPr/>
          <p:nvPr/>
        </p:nvSpPr>
        <p:spPr>
          <a:xfrm>
            <a:off x="6537959" y="5638664"/>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Cấu hình và lập trình phần mềm</a:t>
            </a:r>
          </a:p>
        </p:txBody>
      </p:sp>
      <p:sp>
        <p:nvSpPr>
          <p:cNvPr id="47" name="Freeform 13">
            <a:extLst>
              <a:ext uri="{FF2B5EF4-FFF2-40B4-BE49-F238E27FC236}">
                <a16:creationId xmlns:a16="http://schemas.microsoft.com/office/drawing/2014/main" id="{90887D04-30DB-4688-A4EF-BDD6E3CC03AD}"/>
              </a:ext>
            </a:extLst>
          </p:cNvPr>
          <p:cNvSpPr/>
          <p:nvPr/>
        </p:nvSpPr>
        <p:spPr>
          <a:xfrm>
            <a:off x="6537959" y="5961974"/>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Kết quả</a:t>
            </a:r>
          </a:p>
        </p:txBody>
      </p:sp>
    </p:spTree>
    <p:extLst>
      <p:ext uri="{BB962C8B-B14F-4D97-AF65-F5344CB8AC3E}">
        <p14:creationId xmlns:p14="http://schemas.microsoft.com/office/powerpoint/2010/main" val="369811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AEBF777-3C88-475F-AEBC-D8E335C6B0A2}"/>
              </a:ext>
            </a:extLst>
          </p:cNvPr>
          <p:cNvGrpSpPr/>
          <p:nvPr/>
        </p:nvGrpSpPr>
        <p:grpSpPr>
          <a:xfrm>
            <a:off x="160308" y="116674"/>
            <a:ext cx="5654041" cy="1366638"/>
            <a:chOff x="160308" y="116675"/>
            <a:chExt cx="5654041" cy="912893"/>
          </a:xfrm>
        </p:grpSpPr>
        <p:sp>
          <p:nvSpPr>
            <p:cNvPr id="4" name="Freeform 10">
              <a:extLst>
                <a:ext uri="{FF2B5EF4-FFF2-40B4-BE49-F238E27FC236}">
                  <a16:creationId xmlns:a16="http://schemas.microsoft.com/office/drawing/2014/main" id="{22CDCDE6-5A04-4B47-B580-541686B1FB12}"/>
                </a:ext>
              </a:extLst>
            </p:cNvPr>
            <p:cNvSpPr/>
            <p:nvPr/>
          </p:nvSpPr>
          <p:spPr>
            <a:xfrm>
              <a:off x="160308" y="116675"/>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MÔ PHỎNG HỆ THỐNG</a:t>
              </a:r>
            </a:p>
          </p:txBody>
        </p:sp>
        <p:sp>
          <p:nvSpPr>
            <p:cNvPr id="6" name="Freeform 11">
              <a:extLst>
                <a:ext uri="{FF2B5EF4-FFF2-40B4-BE49-F238E27FC236}">
                  <a16:creationId xmlns:a16="http://schemas.microsoft.com/office/drawing/2014/main" id="{22BBE954-8E68-4891-9B47-9351D06DE797}"/>
                </a:ext>
              </a:extLst>
            </p:cNvPr>
            <p:cNvSpPr/>
            <p:nvPr/>
          </p:nvSpPr>
          <p:spPr>
            <a:xfrm>
              <a:off x="160308" y="701675"/>
              <a:ext cx="5654041" cy="327893"/>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a:effectLst/>
                  <a:latin typeface="Calibri" panose="020F0502020204030204" pitchFamily="34" charset="0"/>
                  <a:ea typeface="Calibri" panose="020F0502020204030204" pitchFamily="34" charset="0"/>
                  <a:cs typeface="Calibri" panose="020F0502020204030204" pitchFamily="34" charset="0"/>
                </a:rPr>
                <a:t>Fuzzy </a:t>
              </a:r>
              <a:r>
                <a:rPr lang="vi-VN" sz="3200" b="1" err="1">
                  <a:effectLst/>
                  <a:latin typeface="Calibri" panose="020F0502020204030204" pitchFamily="34" charset="0"/>
                  <a:ea typeface="Calibri" panose="020F0502020204030204" pitchFamily="34" charset="0"/>
                  <a:cs typeface="Calibri" panose="020F0502020204030204" pitchFamily="34" charset="0"/>
                </a:rPr>
                <a:t>logic</a:t>
              </a:r>
              <a:r>
                <a:rPr lang="vi-VN" sz="3200" b="1">
                  <a:effectLst/>
                  <a:latin typeface="Calibri" panose="020F0502020204030204" pitchFamily="34" charset="0"/>
                  <a:ea typeface="Calibri" panose="020F0502020204030204" pitchFamily="34" charset="0"/>
                  <a:cs typeface="Calibri" panose="020F0502020204030204" pitchFamily="34" charset="0"/>
                </a:rPr>
                <a:t> trong </a:t>
              </a:r>
              <a:r>
                <a:rPr lang="en-US" sz="3200" b="1">
                  <a:effectLst/>
                  <a:latin typeface="Calibri" panose="020F0502020204030204" pitchFamily="34" charset="0"/>
                  <a:ea typeface="Calibri" panose="020F0502020204030204" pitchFamily="34" charset="0"/>
                  <a:cs typeface="Calibri" panose="020F0502020204030204" pitchFamily="34" charset="0"/>
                </a:rPr>
                <a:t>MATLAB</a:t>
              </a:r>
              <a:endParaRPr lang="vi-VN" sz="3200" b="1">
                <a:effectLst/>
                <a:latin typeface="Calibri" panose="020F0502020204030204" pitchFamily="34" charset="0"/>
                <a:ea typeface="Calibri" panose="020F0502020204030204" pitchFamily="34" charset="0"/>
                <a:cs typeface="Calibri" panose="020F0502020204030204" pitchFamily="34" charset="0"/>
              </a:endParaRPr>
            </a:p>
          </p:txBody>
        </p:sp>
      </p:grpSp>
      <p:pic>
        <p:nvPicPr>
          <p:cNvPr id="9" name="Picture 8">
            <a:extLst>
              <a:ext uri="{FF2B5EF4-FFF2-40B4-BE49-F238E27FC236}">
                <a16:creationId xmlns:a16="http://schemas.microsoft.com/office/drawing/2014/main" id="{35757E03-4057-4954-93FE-2B389FDE0B28}"/>
              </a:ext>
            </a:extLst>
          </p:cNvPr>
          <p:cNvPicPr>
            <a:picLocks noChangeAspect="1"/>
          </p:cNvPicPr>
          <p:nvPr/>
        </p:nvPicPr>
        <p:blipFill>
          <a:blip r:embed="rId2"/>
          <a:stretch>
            <a:fillRect/>
          </a:stretch>
        </p:blipFill>
        <p:spPr>
          <a:xfrm>
            <a:off x="1458856" y="2304066"/>
            <a:ext cx="9274288" cy="4024803"/>
          </a:xfrm>
          <a:prstGeom prst="rect">
            <a:avLst/>
          </a:prstGeom>
        </p:spPr>
      </p:pic>
      <p:sp>
        <p:nvSpPr>
          <p:cNvPr id="10" name="TextBox 9">
            <a:extLst>
              <a:ext uri="{FF2B5EF4-FFF2-40B4-BE49-F238E27FC236}">
                <a16:creationId xmlns:a16="http://schemas.microsoft.com/office/drawing/2014/main" id="{461C1213-FE1A-4FB7-BAD8-38D26B722502}"/>
              </a:ext>
            </a:extLst>
          </p:cNvPr>
          <p:cNvSpPr txBox="1"/>
          <p:nvPr/>
        </p:nvSpPr>
        <p:spPr>
          <a:xfrm>
            <a:off x="579120" y="1663303"/>
            <a:ext cx="8930640" cy="400110"/>
          </a:xfrm>
          <a:prstGeom prst="rect">
            <a:avLst/>
          </a:prstGeom>
          <a:noFill/>
        </p:spPr>
        <p:txBody>
          <a:bodyPr wrap="square">
            <a:spAutoFit/>
          </a:bodyPr>
          <a:lstStyle/>
          <a:p>
            <a:r>
              <a:rPr lang="vi-VN" sz="2000">
                <a:latin typeface="Calibri" panose="020F0502020204030204" pitchFamily="34" charset="0"/>
                <a:ea typeface="Calibri" panose="020F0502020204030204" pitchFamily="34" charset="0"/>
                <a:cs typeface="Calibri" panose="020F0502020204030204" pitchFamily="34" charset="0"/>
              </a:rPr>
              <a:t>Cơ sở luật cùng phương pháp giải mờ trọng tâm đã đưa ra mặt điều khiển như sau:</a:t>
            </a:r>
            <a:endParaRPr lang="en-US" sz="2000"/>
          </a:p>
        </p:txBody>
      </p:sp>
    </p:spTree>
    <p:extLst>
      <p:ext uri="{BB962C8B-B14F-4D97-AF65-F5344CB8AC3E}">
        <p14:creationId xmlns:p14="http://schemas.microsoft.com/office/powerpoint/2010/main" val="1937349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AEBF777-3C88-475F-AEBC-D8E335C6B0A2}"/>
              </a:ext>
            </a:extLst>
          </p:cNvPr>
          <p:cNvGrpSpPr/>
          <p:nvPr/>
        </p:nvGrpSpPr>
        <p:grpSpPr>
          <a:xfrm>
            <a:off x="160308" y="116674"/>
            <a:ext cx="5654041" cy="1699392"/>
            <a:chOff x="160308" y="116675"/>
            <a:chExt cx="5654041" cy="1135167"/>
          </a:xfrm>
        </p:grpSpPr>
        <p:sp>
          <p:nvSpPr>
            <p:cNvPr id="4" name="Freeform 10">
              <a:extLst>
                <a:ext uri="{FF2B5EF4-FFF2-40B4-BE49-F238E27FC236}">
                  <a16:creationId xmlns:a16="http://schemas.microsoft.com/office/drawing/2014/main" id="{22CDCDE6-5A04-4B47-B580-541686B1FB12}"/>
                </a:ext>
              </a:extLst>
            </p:cNvPr>
            <p:cNvSpPr/>
            <p:nvPr/>
          </p:nvSpPr>
          <p:spPr>
            <a:xfrm>
              <a:off x="160308" y="116675"/>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MÔ PHỎNG HỆ THỐNG</a:t>
              </a:r>
            </a:p>
          </p:txBody>
        </p:sp>
        <p:sp>
          <p:nvSpPr>
            <p:cNvPr id="7" name="Freeform 11">
              <a:extLst>
                <a:ext uri="{FF2B5EF4-FFF2-40B4-BE49-F238E27FC236}">
                  <a16:creationId xmlns:a16="http://schemas.microsoft.com/office/drawing/2014/main" id="{890B6C6B-74F0-46C6-99E8-7292201EAD44}"/>
                </a:ext>
              </a:extLst>
            </p:cNvPr>
            <p:cNvSpPr/>
            <p:nvPr/>
          </p:nvSpPr>
          <p:spPr>
            <a:xfrm>
              <a:off x="160308" y="792533"/>
              <a:ext cx="5654041" cy="459309"/>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Kết quả mô phỏng</a:t>
              </a:r>
            </a:p>
          </p:txBody>
        </p:sp>
      </p:grpSp>
      <p:sp>
        <p:nvSpPr>
          <p:cNvPr id="9" name="TextBox 8">
            <a:extLst>
              <a:ext uri="{FF2B5EF4-FFF2-40B4-BE49-F238E27FC236}">
                <a16:creationId xmlns:a16="http://schemas.microsoft.com/office/drawing/2014/main" id="{A383D5BF-E35F-42D4-AA0F-A453237FBE44}"/>
              </a:ext>
            </a:extLst>
          </p:cNvPr>
          <p:cNvSpPr txBox="1"/>
          <p:nvPr/>
        </p:nvSpPr>
        <p:spPr>
          <a:xfrm>
            <a:off x="3579602" y="6213641"/>
            <a:ext cx="5032789" cy="400110"/>
          </a:xfrm>
          <a:prstGeom prst="rect">
            <a:avLst/>
          </a:prstGeom>
          <a:noFill/>
        </p:spPr>
        <p:txBody>
          <a:bodyPr wrap="square">
            <a:spAutoFit/>
          </a:bodyPr>
          <a:lstStyle/>
          <a:p>
            <a:pPr algn="ctr"/>
            <a:r>
              <a:rPr lang="vi-VN" sz="2000">
                <a:effectLst/>
                <a:latin typeface="Calibri" panose="020F0502020204030204" pitchFamily="34" charset="0"/>
                <a:ea typeface="Calibri" panose="020F0502020204030204" pitchFamily="34" charset="0"/>
                <a:cs typeface="Calibri" panose="020F0502020204030204" pitchFamily="34" charset="0"/>
              </a:rPr>
              <a:t>Kết quả mô phỏng J=0.001  kg.m²</a:t>
            </a:r>
            <a:endParaRPr lang="en-US" sz="2000">
              <a:latin typeface="Calibri" panose="020F050202020403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0C2EB6D4-334B-4D8E-BA52-E52D68043A71}"/>
              </a:ext>
            </a:extLst>
          </p:cNvPr>
          <p:cNvPicPr>
            <a:picLocks noChangeAspect="1"/>
          </p:cNvPicPr>
          <p:nvPr/>
        </p:nvPicPr>
        <p:blipFill>
          <a:blip r:embed="rId2"/>
          <a:stretch>
            <a:fillRect/>
          </a:stretch>
        </p:blipFill>
        <p:spPr>
          <a:xfrm>
            <a:off x="1393574" y="1697921"/>
            <a:ext cx="9404847" cy="4351004"/>
          </a:xfrm>
          <a:prstGeom prst="rect">
            <a:avLst/>
          </a:prstGeom>
        </p:spPr>
      </p:pic>
    </p:spTree>
    <p:extLst>
      <p:ext uri="{BB962C8B-B14F-4D97-AF65-F5344CB8AC3E}">
        <p14:creationId xmlns:p14="http://schemas.microsoft.com/office/powerpoint/2010/main" val="3892824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AEBF777-3C88-475F-AEBC-D8E335C6B0A2}"/>
              </a:ext>
            </a:extLst>
          </p:cNvPr>
          <p:cNvGrpSpPr/>
          <p:nvPr/>
        </p:nvGrpSpPr>
        <p:grpSpPr>
          <a:xfrm>
            <a:off x="160308" y="116674"/>
            <a:ext cx="5654041" cy="1699392"/>
            <a:chOff x="160308" y="116675"/>
            <a:chExt cx="5654041" cy="1135167"/>
          </a:xfrm>
        </p:grpSpPr>
        <p:sp>
          <p:nvSpPr>
            <p:cNvPr id="4" name="Freeform 10">
              <a:extLst>
                <a:ext uri="{FF2B5EF4-FFF2-40B4-BE49-F238E27FC236}">
                  <a16:creationId xmlns:a16="http://schemas.microsoft.com/office/drawing/2014/main" id="{22CDCDE6-5A04-4B47-B580-541686B1FB12}"/>
                </a:ext>
              </a:extLst>
            </p:cNvPr>
            <p:cNvSpPr/>
            <p:nvPr/>
          </p:nvSpPr>
          <p:spPr>
            <a:xfrm>
              <a:off x="160308" y="116675"/>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MÔ PHỎNG HỆ THỐNG</a:t>
              </a:r>
            </a:p>
          </p:txBody>
        </p:sp>
        <p:sp>
          <p:nvSpPr>
            <p:cNvPr id="7" name="Freeform 11">
              <a:extLst>
                <a:ext uri="{FF2B5EF4-FFF2-40B4-BE49-F238E27FC236}">
                  <a16:creationId xmlns:a16="http://schemas.microsoft.com/office/drawing/2014/main" id="{890B6C6B-74F0-46C6-99E8-7292201EAD44}"/>
                </a:ext>
              </a:extLst>
            </p:cNvPr>
            <p:cNvSpPr/>
            <p:nvPr/>
          </p:nvSpPr>
          <p:spPr>
            <a:xfrm>
              <a:off x="160308" y="792533"/>
              <a:ext cx="5654041" cy="459309"/>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Kết quả mô phỏng</a:t>
              </a:r>
            </a:p>
          </p:txBody>
        </p:sp>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BA7D301-421C-4494-B9E5-98068C659180}"/>
                  </a:ext>
                </a:extLst>
              </p:cNvPr>
              <p:cNvSpPr txBox="1"/>
              <p:nvPr/>
            </p:nvSpPr>
            <p:spPr>
              <a:xfrm>
                <a:off x="576907" y="2069212"/>
                <a:ext cx="10450995" cy="2096471"/>
              </a:xfrm>
              <a:prstGeom prst="rect">
                <a:avLst/>
              </a:prstGeom>
              <a:noFill/>
            </p:spPr>
            <p:txBody>
              <a:bodyPr wrap="square">
                <a:spAutoFit/>
              </a:bodyPr>
              <a:lstStyle/>
              <a:p>
                <a:pPr indent="228600">
                  <a:lnSpc>
                    <a:spcPct val="150000"/>
                  </a:lnSpc>
                  <a:spcAft>
                    <a:spcPts val="800"/>
                  </a:spcAft>
                </a:pPr>
                <a:r>
                  <a:rPr lang="vi-VN" sz="2000">
                    <a:effectLst/>
                    <a:latin typeface="Calibri" panose="020F0502020204030204" pitchFamily="34" charset="0"/>
                    <a:ea typeface="Calibri" panose="020F0502020204030204" pitchFamily="34" charset="0"/>
                    <a:cs typeface="Calibri" panose="020F0502020204030204" pitchFamily="34" charset="0"/>
                  </a:rPr>
                  <a:t>Kết quả trong hình khi không tải </a:t>
                </a:r>
                <a:r>
                  <a:rPr lang="vi-VN" sz="2000" err="1">
                    <a:effectLst/>
                    <a:latin typeface="Calibri" panose="020F0502020204030204" pitchFamily="34" charset="0"/>
                    <a:ea typeface="Calibri" panose="020F0502020204030204" pitchFamily="34" charset="0"/>
                    <a:cs typeface="Calibri" panose="020F0502020204030204" pitchFamily="34" charset="0"/>
                  </a:rPr>
                  <a:t>moment</a:t>
                </a:r>
                <a:r>
                  <a:rPr lang="vi-VN" sz="2000">
                    <a:effectLst/>
                    <a:latin typeface="Calibri" panose="020F0502020204030204" pitchFamily="34" charset="0"/>
                    <a:ea typeface="Calibri" panose="020F0502020204030204" pitchFamily="34" charset="0"/>
                    <a:cs typeface="Calibri" panose="020F0502020204030204" pitchFamily="34" charset="0"/>
                  </a:rPr>
                  <a:t> quán tính </a:t>
                </a:r>
                <a:r>
                  <a:rPr lang="vi-VN" sz="2000" err="1">
                    <a:effectLst/>
                    <a:latin typeface="Calibri" panose="020F0502020204030204" pitchFamily="34" charset="0"/>
                    <a:ea typeface="Calibri" panose="020F0502020204030204" pitchFamily="34" charset="0"/>
                    <a:cs typeface="Calibri" panose="020F0502020204030204" pitchFamily="34" charset="0"/>
                  </a:rPr>
                  <a:t>rotor</a:t>
                </a:r>
                <a:r>
                  <a:rPr lang="vi-VN" sz="2000">
                    <a:effectLst/>
                    <a:latin typeface="Calibri" panose="020F0502020204030204" pitchFamily="34" charset="0"/>
                    <a:ea typeface="Calibri" panose="020F0502020204030204" pitchFamily="34" charset="0"/>
                    <a:cs typeface="Calibri" panose="020F0502020204030204" pitchFamily="34" charset="0"/>
                  </a:rPr>
                  <a:t> </a:t>
                </a:r>
                <a14:m>
                  <m:oMath xmlns:m="http://schemas.openxmlformats.org/officeDocument/2006/math">
                    <m:r>
                      <m:rPr>
                        <m:sty m:val="p"/>
                      </m:rPr>
                      <a:rPr lang="vi-VN" sz="2000" i="0">
                        <a:effectLst/>
                        <a:latin typeface="Cambria Math" panose="02040503050406030204" pitchFamily="18" charset="0"/>
                        <a:ea typeface="DengXian" panose="02010600030101010101" pitchFamily="2" charset="-122"/>
                        <a:cs typeface="Times New Roman" panose="02020603050405020304" pitchFamily="18" charset="0"/>
                      </a:rPr>
                      <m:t>J</m:t>
                    </m:r>
                    <m:r>
                      <a:rPr lang="vi-VN" sz="2000" i="0">
                        <a:effectLst/>
                        <a:latin typeface="Cambria Math" panose="02040503050406030204" pitchFamily="18" charset="0"/>
                        <a:ea typeface="DengXian" panose="02010600030101010101" pitchFamily="2" charset="-122"/>
                        <a:cs typeface="Times New Roman" panose="02020603050405020304" pitchFamily="18" charset="0"/>
                      </a:rPr>
                      <m:t> = 0.001  </m:t>
                    </m:r>
                    <m:r>
                      <m:rPr>
                        <m:sty m:val="p"/>
                      </m:rPr>
                      <a:rPr lang="vi-VN" sz="2000" i="0">
                        <a:effectLst/>
                        <a:latin typeface="Cambria Math" panose="02040503050406030204" pitchFamily="18" charset="0"/>
                        <a:ea typeface="MS Mincho" panose="02020609040205080304" pitchFamily="49" charset="-128"/>
                        <a:cs typeface="Times New Roman" panose="02020603050405020304" pitchFamily="18" charset="0"/>
                      </a:rPr>
                      <m:t>kg</m:t>
                    </m:r>
                    <m:r>
                      <a:rPr lang="vi-VN" sz="2000" i="0">
                        <a:effectLst/>
                        <a:latin typeface="Cambria Math" panose="02040503050406030204" pitchFamily="18" charset="0"/>
                        <a:ea typeface="MS Mincho" panose="02020609040205080304" pitchFamily="49" charset="-128"/>
                        <a:cs typeface="Times New Roman" panose="02020603050405020304" pitchFamily="18" charset="0"/>
                      </a:rPr>
                      <m:t>.</m:t>
                    </m:r>
                    <m:r>
                      <m:rPr>
                        <m:sty m:val="p"/>
                      </m:rPr>
                      <a:rPr lang="vi-VN" sz="2000" i="0">
                        <a:effectLst/>
                        <a:latin typeface="Cambria Math" panose="02040503050406030204" pitchFamily="18" charset="0"/>
                        <a:ea typeface="MS Mincho" panose="02020609040205080304" pitchFamily="49" charset="-128"/>
                        <a:cs typeface="Times New Roman" panose="02020603050405020304" pitchFamily="18" charset="0"/>
                      </a:rPr>
                      <m:t>m</m:t>
                    </m:r>
                    <m:r>
                      <a:rPr lang="vi-VN" sz="2000" i="0">
                        <a:effectLst/>
                        <a:latin typeface="Cambria Math" panose="02040503050406030204" pitchFamily="18" charset="0"/>
                        <a:ea typeface="MS Mincho" panose="02020609040205080304" pitchFamily="49" charset="-128"/>
                        <a:cs typeface="Times New Roman" panose="02020603050405020304" pitchFamily="18" charset="0"/>
                      </a:rPr>
                      <m:t>²</m:t>
                    </m:r>
                  </m:oMath>
                </a14:m>
                <a:r>
                  <a:rPr lang="vi-VN" sz="2000">
                    <a:effectLst/>
                    <a:latin typeface="Calibri" panose="020F0502020204030204" pitchFamily="34" charset="0"/>
                    <a:ea typeface="Calibri" panose="020F0502020204030204" pitchFamily="34" charset="0"/>
                    <a:cs typeface="Calibri" panose="020F0502020204030204" pitchFamily="34" charset="0"/>
                  </a:rPr>
                  <a:t> cho thấy đầu ra của     bộ điều khiển PI mờ, chỉ ra rằng vị trí </a:t>
                </a:r>
                <a:r>
                  <a:rPr lang="vi-VN" sz="2000" err="1">
                    <a:effectLst/>
                    <a:latin typeface="Calibri" panose="020F0502020204030204" pitchFamily="34" charset="0"/>
                    <a:ea typeface="Calibri" panose="020F0502020204030204" pitchFamily="34" charset="0"/>
                    <a:cs typeface="Calibri" panose="020F0502020204030204" pitchFamily="34" charset="0"/>
                  </a:rPr>
                  <a:t>motor</a:t>
                </a:r>
                <a:r>
                  <a:rPr lang="vi-VN" sz="2000">
                    <a:effectLst/>
                    <a:latin typeface="Calibri" panose="020F0502020204030204" pitchFamily="34" charset="0"/>
                    <a:ea typeface="Calibri" panose="020F0502020204030204" pitchFamily="34" charset="0"/>
                    <a:cs typeface="Calibri" panose="020F0502020204030204" pitchFamily="34" charset="0"/>
                  </a:rPr>
                  <a:t> đã bám tốt theo giá trị tham chiếu.</a:t>
                </a:r>
              </a:p>
              <a:p>
                <a:pPr indent="228600">
                  <a:lnSpc>
                    <a:spcPct val="150000"/>
                  </a:lnSpc>
                  <a:spcAft>
                    <a:spcPts val="800"/>
                  </a:spcAft>
                </a:pPr>
                <a:endParaRPr lang="vi-VN" sz="2000">
                  <a:latin typeface="Calibri" panose="020F0502020204030204" pitchFamily="34" charset="0"/>
                  <a:ea typeface="Calibri" panose="020F0502020204030204" pitchFamily="34" charset="0"/>
                  <a:cs typeface="Calibri" panose="020F0502020204030204" pitchFamily="34" charset="0"/>
                </a:endParaRPr>
              </a:p>
              <a:p>
                <a:pPr indent="228600">
                  <a:lnSpc>
                    <a:spcPct val="150000"/>
                  </a:lnSpc>
                  <a:spcAft>
                    <a:spcPts val="800"/>
                  </a:spcAft>
                </a:pPr>
                <a:endParaRPr lang="vi-VN" sz="2000">
                  <a:effectLst/>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11" name="TextBox 10">
                <a:extLst>
                  <a:ext uri="{FF2B5EF4-FFF2-40B4-BE49-F238E27FC236}">
                    <a16:creationId xmlns:a16="http://schemas.microsoft.com/office/drawing/2014/main" id="{BBA7D301-421C-4494-B9E5-98068C659180}"/>
                  </a:ext>
                </a:extLst>
              </p:cNvPr>
              <p:cNvSpPr txBox="1">
                <a:spLocks noRot="1" noChangeAspect="1" noMove="1" noResize="1" noEditPoints="1" noAdjustHandles="1" noChangeArrowheads="1" noChangeShapeType="1" noTextEdit="1"/>
              </p:cNvSpPr>
              <p:nvPr/>
            </p:nvSpPr>
            <p:spPr>
              <a:xfrm>
                <a:off x="576907" y="2069212"/>
                <a:ext cx="10450995" cy="2096471"/>
              </a:xfrm>
              <a:prstGeom prst="rect">
                <a:avLst/>
              </a:prstGeom>
              <a:blipFill>
                <a:blip r:embed="rId2"/>
                <a:stretch>
                  <a:fillRect l="-64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C7F221BB-C350-47CB-835C-CDC0F0567B27}"/>
              </a:ext>
            </a:extLst>
          </p:cNvPr>
          <p:cNvSpPr txBox="1"/>
          <p:nvPr/>
        </p:nvSpPr>
        <p:spPr>
          <a:xfrm>
            <a:off x="576907" y="1562920"/>
            <a:ext cx="9271000" cy="506292"/>
          </a:xfrm>
          <a:prstGeom prst="rect">
            <a:avLst/>
          </a:prstGeom>
          <a:noFill/>
        </p:spPr>
        <p:txBody>
          <a:bodyPr wrap="square">
            <a:spAutoFit/>
          </a:bodyPr>
          <a:lstStyle/>
          <a:p>
            <a:pPr indent="228600">
              <a:lnSpc>
                <a:spcPct val="150000"/>
              </a:lnSpc>
              <a:spcAft>
                <a:spcPts val="800"/>
              </a:spcAft>
            </a:pPr>
            <a:r>
              <a:rPr lang="vi-VN" sz="200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B</a:t>
            </a:r>
            <a:r>
              <a:rPr lang="vi-VN" sz="200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ộ điều khiển PI mờ lúc không tải</a:t>
            </a:r>
          </a:p>
        </p:txBody>
      </p:sp>
    </p:spTree>
    <p:extLst>
      <p:ext uri="{BB962C8B-B14F-4D97-AF65-F5344CB8AC3E}">
        <p14:creationId xmlns:p14="http://schemas.microsoft.com/office/powerpoint/2010/main" val="41390911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AEBF777-3C88-475F-AEBC-D8E335C6B0A2}"/>
              </a:ext>
            </a:extLst>
          </p:cNvPr>
          <p:cNvGrpSpPr/>
          <p:nvPr/>
        </p:nvGrpSpPr>
        <p:grpSpPr>
          <a:xfrm>
            <a:off x="160308" y="116674"/>
            <a:ext cx="5654041" cy="1699392"/>
            <a:chOff x="160308" y="116675"/>
            <a:chExt cx="5654041" cy="1135167"/>
          </a:xfrm>
        </p:grpSpPr>
        <p:sp>
          <p:nvSpPr>
            <p:cNvPr id="4" name="Freeform 10">
              <a:extLst>
                <a:ext uri="{FF2B5EF4-FFF2-40B4-BE49-F238E27FC236}">
                  <a16:creationId xmlns:a16="http://schemas.microsoft.com/office/drawing/2014/main" id="{22CDCDE6-5A04-4B47-B580-541686B1FB12}"/>
                </a:ext>
              </a:extLst>
            </p:cNvPr>
            <p:cNvSpPr/>
            <p:nvPr/>
          </p:nvSpPr>
          <p:spPr>
            <a:xfrm>
              <a:off x="160308" y="116675"/>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MÔ PHỎNG HỆ THỐNG</a:t>
              </a:r>
            </a:p>
          </p:txBody>
        </p:sp>
        <p:sp>
          <p:nvSpPr>
            <p:cNvPr id="7" name="Freeform 11">
              <a:extLst>
                <a:ext uri="{FF2B5EF4-FFF2-40B4-BE49-F238E27FC236}">
                  <a16:creationId xmlns:a16="http://schemas.microsoft.com/office/drawing/2014/main" id="{890B6C6B-74F0-46C6-99E8-7292201EAD44}"/>
                </a:ext>
              </a:extLst>
            </p:cNvPr>
            <p:cNvSpPr/>
            <p:nvPr/>
          </p:nvSpPr>
          <p:spPr>
            <a:xfrm>
              <a:off x="160308" y="792533"/>
              <a:ext cx="5654041" cy="459309"/>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Kết quả mô phỏng</a:t>
              </a:r>
            </a:p>
          </p:txBody>
        </p:sp>
      </p:grpSp>
      <p:sp>
        <p:nvSpPr>
          <p:cNvPr id="9" name="Rectangle 3">
            <a:extLst>
              <a:ext uri="{FF2B5EF4-FFF2-40B4-BE49-F238E27FC236}">
                <a16:creationId xmlns:a16="http://schemas.microsoft.com/office/drawing/2014/main" id="{519C029E-C599-4471-89B3-37DDA5366F37}"/>
              </a:ext>
            </a:extLst>
          </p:cNvPr>
          <p:cNvSpPr>
            <a:spLocks noChangeArrowheads="1"/>
          </p:cNvSpPr>
          <p:nvPr/>
        </p:nvSpPr>
        <p:spPr bwMode="auto">
          <a:xfrm>
            <a:off x="5717604" y="4911814"/>
            <a:ext cx="61531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en-US" sz="20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Kết quả mô phỏng J=0.003 </a:t>
            </a:r>
            <a:r>
              <a:rPr kumimoji="0" lang="vi-VN" altLang="ja-JP" sz="20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kg.m²</a:t>
            </a:r>
          </a:p>
        </p:txBody>
      </p:sp>
      <p:sp>
        <p:nvSpPr>
          <p:cNvPr id="10" name="Rectangle 3">
            <a:extLst>
              <a:ext uri="{FF2B5EF4-FFF2-40B4-BE49-F238E27FC236}">
                <a16:creationId xmlns:a16="http://schemas.microsoft.com/office/drawing/2014/main" id="{DBACE043-AA15-4B2F-8547-1FEE8FE56B21}"/>
              </a:ext>
            </a:extLst>
          </p:cNvPr>
          <p:cNvSpPr>
            <a:spLocks noChangeArrowheads="1"/>
          </p:cNvSpPr>
          <p:nvPr/>
        </p:nvSpPr>
        <p:spPr bwMode="auto">
          <a:xfrm>
            <a:off x="587191" y="4874260"/>
            <a:ext cx="594360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en-US" sz="20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Kết quả mô phỏng J=0.002 </a:t>
            </a:r>
            <a:r>
              <a:rPr kumimoji="0" lang="vi-VN" altLang="ja-JP" sz="20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kg.m²</a:t>
            </a:r>
          </a:p>
        </p:txBody>
      </p:sp>
      <p:pic>
        <p:nvPicPr>
          <p:cNvPr id="13" name="Picture 12">
            <a:extLst>
              <a:ext uri="{FF2B5EF4-FFF2-40B4-BE49-F238E27FC236}">
                <a16:creationId xmlns:a16="http://schemas.microsoft.com/office/drawing/2014/main" id="{9CF17368-D768-47C2-9C0A-E26FA0E20E7E}"/>
              </a:ext>
            </a:extLst>
          </p:cNvPr>
          <p:cNvPicPr>
            <a:picLocks noChangeAspect="1"/>
          </p:cNvPicPr>
          <p:nvPr/>
        </p:nvPicPr>
        <p:blipFill>
          <a:blip r:embed="rId2"/>
          <a:stretch>
            <a:fillRect/>
          </a:stretch>
        </p:blipFill>
        <p:spPr>
          <a:xfrm>
            <a:off x="329053" y="2184897"/>
            <a:ext cx="5669667" cy="2630590"/>
          </a:xfrm>
          <a:prstGeom prst="rect">
            <a:avLst/>
          </a:prstGeom>
        </p:spPr>
      </p:pic>
      <p:pic>
        <p:nvPicPr>
          <p:cNvPr id="14" name="Picture 13">
            <a:extLst>
              <a:ext uri="{FF2B5EF4-FFF2-40B4-BE49-F238E27FC236}">
                <a16:creationId xmlns:a16="http://schemas.microsoft.com/office/drawing/2014/main" id="{DB0E403C-7489-476D-9939-11CDB0090AE6}"/>
              </a:ext>
            </a:extLst>
          </p:cNvPr>
          <p:cNvPicPr>
            <a:picLocks noChangeAspect="1"/>
          </p:cNvPicPr>
          <p:nvPr/>
        </p:nvPicPr>
        <p:blipFill>
          <a:blip r:embed="rId3"/>
          <a:stretch>
            <a:fillRect/>
          </a:stretch>
        </p:blipFill>
        <p:spPr>
          <a:xfrm>
            <a:off x="6103909" y="2184898"/>
            <a:ext cx="5766845" cy="2630590"/>
          </a:xfrm>
          <a:prstGeom prst="rect">
            <a:avLst/>
          </a:prstGeom>
        </p:spPr>
      </p:pic>
      <p:sp>
        <p:nvSpPr>
          <p:cNvPr id="15" name="TextBox 14">
            <a:extLst>
              <a:ext uri="{FF2B5EF4-FFF2-40B4-BE49-F238E27FC236}">
                <a16:creationId xmlns:a16="http://schemas.microsoft.com/office/drawing/2014/main" id="{03BA1144-0B0D-429D-8F2B-85E24C46F363}"/>
              </a:ext>
            </a:extLst>
          </p:cNvPr>
          <p:cNvSpPr txBox="1"/>
          <p:nvPr/>
        </p:nvSpPr>
        <p:spPr>
          <a:xfrm>
            <a:off x="328224" y="1583630"/>
            <a:ext cx="9337040" cy="506292"/>
          </a:xfrm>
          <a:prstGeom prst="rect">
            <a:avLst/>
          </a:prstGeom>
          <a:noFill/>
        </p:spPr>
        <p:txBody>
          <a:bodyPr wrap="square">
            <a:spAutoFit/>
          </a:bodyPr>
          <a:lstStyle/>
          <a:p>
            <a:pPr indent="228600">
              <a:lnSpc>
                <a:spcPct val="150000"/>
              </a:lnSpc>
              <a:spcAft>
                <a:spcPts val="800"/>
              </a:spcAft>
            </a:pPr>
            <a:r>
              <a:rPr lang="vi-VN" sz="200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Thực hiện tăng tải</a:t>
            </a:r>
            <a:r>
              <a:rPr lang="vi-VN" sz="200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2063794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AEBF777-3C88-475F-AEBC-D8E335C6B0A2}"/>
              </a:ext>
            </a:extLst>
          </p:cNvPr>
          <p:cNvGrpSpPr/>
          <p:nvPr/>
        </p:nvGrpSpPr>
        <p:grpSpPr>
          <a:xfrm>
            <a:off x="160308" y="116674"/>
            <a:ext cx="5654041" cy="1699392"/>
            <a:chOff x="160308" y="116675"/>
            <a:chExt cx="5654041" cy="1135167"/>
          </a:xfrm>
        </p:grpSpPr>
        <p:sp>
          <p:nvSpPr>
            <p:cNvPr id="4" name="Freeform 10">
              <a:extLst>
                <a:ext uri="{FF2B5EF4-FFF2-40B4-BE49-F238E27FC236}">
                  <a16:creationId xmlns:a16="http://schemas.microsoft.com/office/drawing/2014/main" id="{22CDCDE6-5A04-4B47-B580-541686B1FB12}"/>
                </a:ext>
              </a:extLst>
            </p:cNvPr>
            <p:cNvSpPr/>
            <p:nvPr/>
          </p:nvSpPr>
          <p:spPr>
            <a:xfrm>
              <a:off x="160308" y="116675"/>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MÔ PHỎNG HỆ THỐNG</a:t>
              </a:r>
            </a:p>
          </p:txBody>
        </p:sp>
        <p:sp>
          <p:nvSpPr>
            <p:cNvPr id="7" name="Freeform 11">
              <a:extLst>
                <a:ext uri="{FF2B5EF4-FFF2-40B4-BE49-F238E27FC236}">
                  <a16:creationId xmlns:a16="http://schemas.microsoft.com/office/drawing/2014/main" id="{890B6C6B-74F0-46C6-99E8-7292201EAD44}"/>
                </a:ext>
              </a:extLst>
            </p:cNvPr>
            <p:cNvSpPr/>
            <p:nvPr/>
          </p:nvSpPr>
          <p:spPr>
            <a:xfrm>
              <a:off x="160308" y="792533"/>
              <a:ext cx="5654041" cy="459309"/>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Kết quả mô phỏng</a:t>
              </a:r>
            </a:p>
          </p:txBody>
        </p:sp>
      </p:grpSp>
      <p:sp>
        <p:nvSpPr>
          <p:cNvPr id="15" name="TextBox 14">
            <a:extLst>
              <a:ext uri="{FF2B5EF4-FFF2-40B4-BE49-F238E27FC236}">
                <a16:creationId xmlns:a16="http://schemas.microsoft.com/office/drawing/2014/main" id="{03BA1144-0B0D-429D-8F2B-85E24C46F363}"/>
              </a:ext>
            </a:extLst>
          </p:cNvPr>
          <p:cNvSpPr txBox="1"/>
          <p:nvPr/>
        </p:nvSpPr>
        <p:spPr>
          <a:xfrm>
            <a:off x="328224" y="1583630"/>
            <a:ext cx="9337040" cy="506292"/>
          </a:xfrm>
          <a:prstGeom prst="rect">
            <a:avLst/>
          </a:prstGeom>
          <a:noFill/>
        </p:spPr>
        <p:txBody>
          <a:bodyPr wrap="square">
            <a:spAutoFit/>
          </a:bodyPr>
          <a:lstStyle/>
          <a:p>
            <a:pPr indent="228600">
              <a:lnSpc>
                <a:spcPct val="150000"/>
              </a:lnSpc>
              <a:spcAft>
                <a:spcPts val="800"/>
              </a:spcAft>
            </a:pPr>
            <a:r>
              <a:rPr lang="vi-VN" sz="200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Thực hiện tăng tải</a:t>
            </a:r>
            <a:r>
              <a:rPr lang="vi-VN" sz="200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a:t>
            </a:r>
          </a:p>
        </p:txBody>
      </p:sp>
      <p:sp>
        <p:nvSpPr>
          <p:cNvPr id="11" name="Rectangle 3">
            <a:extLst>
              <a:ext uri="{FF2B5EF4-FFF2-40B4-BE49-F238E27FC236}">
                <a16:creationId xmlns:a16="http://schemas.microsoft.com/office/drawing/2014/main" id="{70129D67-9DF9-4843-9715-96B32EF8AB34}"/>
              </a:ext>
            </a:extLst>
          </p:cNvPr>
          <p:cNvSpPr>
            <a:spLocks noChangeArrowheads="1"/>
          </p:cNvSpPr>
          <p:nvPr/>
        </p:nvSpPr>
        <p:spPr bwMode="auto">
          <a:xfrm>
            <a:off x="6312846" y="5026375"/>
            <a:ext cx="566966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en-US" b="0" i="0" u="none" strike="noStrike" cap="none" normalizeH="0" baseline="0">
                <a:ln>
                  <a:noFill/>
                </a:ln>
                <a:solidFill>
                  <a:schemeClr val="tx1"/>
                </a:solidFill>
                <a:effectLst/>
                <a:latin typeface="+mj-lt"/>
                <a:ea typeface="Calibri" panose="020F0502020204030204" pitchFamily="34" charset="0"/>
                <a:cs typeface="Times New Roman" panose="02020603050405020304" pitchFamily="18" charset="0"/>
              </a:rPr>
              <a:t>Kết quả mô phỏng J=0.005 </a:t>
            </a:r>
            <a:r>
              <a:rPr kumimoji="0" lang="vi-VN" altLang="ja-JP" b="0" i="0" u="none" strike="noStrike" cap="none" normalizeH="0" baseline="0">
                <a:ln>
                  <a:noFill/>
                </a:ln>
                <a:solidFill>
                  <a:schemeClr val="tx1"/>
                </a:solidFill>
                <a:effectLst/>
                <a:latin typeface="+mj-lt"/>
                <a:ea typeface="MS Mincho" panose="02020609040205080304" pitchFamily="49" charset="-128"/>
                <a:cs typeface="Times New Roman" panose="02020603050405020304" pitchFamily="18" charset="0"/>
              </a:rPr>
              <a:t>kg.m²</a:t>
            </a:r>
            <a:endParaRPr kumimoji="0" lang="vi-VN" altLang="ja-JP" b="0" i="0" u="none" strike="noStrike" cap="none" normalizeH="0" baseline="0">
              <a:ln>
                <a:noFill/>
              </a:ln>
              <a:solidFill>
                <a:schemeClr val="tx1"/>
              </a:solidFill>
              <a:effectLst/>
              <a:latin typeface="+mj-lt"/>
            </a:endParaRPr>
          </a:p>
        </p:txBody>
      </p:sp>
      <p:sp>
        <p:nvSpPr>
          <p:cNvPr id="12" name="Rectangle 6">
            <a:extLst>
              <a:ext uri="{FF2B5EF4-FFF2-40B4-BE49-F238E27FC236}">
                <a16:creationId xmlns:a16="http://schemas.microsoft.com/office/drawing/2014/main" id="{0979AD00-787D-4CF8-B27F-10C7E065A28A}"/>
              </a:ext>
            </a:extLst>
          </p:cNvPr>
          <p:cNvSpPr>
            <a:spLocks noChangeArrowheads="1"/>
          </p:cNvSpPr>
          <p:nvPr/>
        </p:nvSpPr>
        <p:spPr bwMode="auto">
          <a:xfrm>
            <a:off x="1484868" y="5035356"/>
            <a:ext cx="326025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en-US"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Kết quả mô phỏng J=0.004 </a:t>
            </a:r>
            <a:r>
              <a:rPr kumimoji="0" lang="vi-VN" altLang="ja-JP"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kg.m²</a:t>
            </a:r>
          </a:p>
        </p:txBody>
      </p:sp>
      <p:pic>
        <p:nvPicPr>
          <p:cNvPr id="16" name="Picture 15">
            <a:extLst>
              <a:ext uri="{FF2B5EF4-FFF2-40B4-BE49-F238E27FC236}">
                <a16:creationId xmlns:a16="http://schemas.microsoft.com/office/drawing/2014/main" id="{CCA5021F-FC0A-40DB-B83C-9C8CD6CA7F7C}"/>
              </a:ext>
            </a:extLst>
          </p:cNvPr>
          <p:cNvPicPr>
            <a:picLocks noChangeAspect="1"/>
          </p:cNvPicPr>
          <p:nvPr/>
        </p:nvPicPr>
        <p:blipFill>
          <a:blip r:embed="rId2"/>
          <a:stretch>
            <a:fillRect/>
          </a:stretch>
        </p:blipFill>
        <p:spPr>
          <a:xfrm>
            <a:off x="448378" y="2271235"/>
            <a:ext cx="5785400" cy="2676524"/>
          </a:xfrm>
          <a:prstGeom prst="rect">
            <a:avLst/>
          </a:prstGeom>
        </p:spPr>
      </p:pic>
      <p:pic>
        <p:nvPicPr>
          <p:cNvPr id="17" name="Picture 16">
            <a:extLst>
              <a:ext uri="{FF2B5EF4-FFF2-40B4-BE49-F238E27FC236}">
                <a16:creationId xmlns:a16="http://schemas.microsoft.com/office/drawing/2014/main" id="{08751655-7FFD-4F48-B7CA-72D96F8CD67D}"/>
              </a:ext>
            </a:extLst>
          </p:cNvPr>
          <p:cNvPicPr>
            <a:picLocks noChangeAspect="1"/>
          </p:cNvPicPr>
          <p:nvPr/>
        </p:nvPicPr>
        <p:blipFill>
          <a:blip r:embed="rId3"/>
          <a:stretch>
            <a:fillRect/>
          </a:stretch>
        </p:blipFill>
        <p:spPr>
          <a:xfrm>
            <a:off x="6233777" y="2317763"/>
            <a:ext cx="5656659" cy="2626306"/>
          </a:xfrm>
          <a:prstGeom prst="rect">
            <a:avLst/>
          </a:prstGeom>
        </p:spPr>
      </p:pic>
    </p:spTree>
    <p:extLst>
      <p:ext uri="{BB962C8B-B14F-4D97-AF65-F5344CB8AC3E}">
        <p14:creationId xmlns:p14="http://schemas.microsoft.com/office/powerpoint/2010/main" val="1505215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AEBF777-3C88-475F-AEBC-D8E335C6B0A2}"/>
              </a:ext>
            </a:extLst>
          </p:cNvPr>
          <p:cNvGrpSpPr/>
          <p:nvPr/>
        </p:nvGrpSpPr>
        <p:grpSpPr>
          <a:xfrm>
            <a:off x="160308" y="116674"/>
            <a:ext cx="5654041" cy="1699392"/>
            <a:chOff x="160308" y="116675"/>
            <a:chExt cx="5654041" cy="1135167"/>
          </a:xfrm>
        </p:grpSpPr>
        <p:sp>
          <p:nvSpPr>
            <p:cNvPr id="4" name="Freeform 10">
              <a:extLst>
                <a:ext uri="{FF2B5EF4-FFF2-40B4-BE49-F238E27FC236}">
                  <a16:creationId xmlns:a16="http://schemas.microsoft.com/office/drawing/2014/main" id="{22CDCDE6-5A04-4B47-B580-541686B1FB12}"/>
                </a:ext>
              </a:extLst>
            </p:cNvPr>
            <p:cNvSpPr/>
            <p:nvPr/>
          </p:nvSpPr>
          <p:spPr>
            <a:xfrm>
              <a:off x="160308" y="116675"/>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MÔ PHỎNG HỆ THỐNG</a:t>
              </a:r>
            </a:p>
          </p:txBody>
        </p:sp>
        <p:sp>
          <p:nvSpPr>
            <p:cNvPr id="7" name="Freeform 11">
              <a:extLst>
                <a:ext uri="{FF2B5EF4-FFF2-40B4-BE49-F238E27FC236}">
                  <a16:creationId xmlns:a16="http://schemas.microsoft.com/office/drawing/2014/main" id="{890B6C6B-74F0-46C6-99E8-7292201EAD44}"/>
                </a:ext>
              </a:extLst>
            </p:cNvPr>
            <p:cNvSpPr/>
            <p:nvPr/>
          </p:nvSpPr>
          <p:spPr>
            <a:xfrm>
              <a:off x="160308" y="792533"/>
              <a:ext cx="5654041" cy="459309"/>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Kết quả mô phỏng</a:t>
              </a:r>
            </a:p>
          </p:txBody>
        </p:sp>
      </p:grpSp>
      <p:grpSp>
        <p:nvGrpSpPr>
          <p:cNvPr id="2" name="Group 1">
            <a:extLst>
              <a:ext uri="{FF2B5EF4-FFF2-40B4-BE49-F238E27FC236}">
                <a16:creationId xmlns:a16="http://schemas.microsoft.com/office/drawing/2014/main" id="{B2860F46-78F0-4D07-8F3F-B1441926082B}"/>
              </a:ext>
            </a:extLst>
          </p:cNvPr>
          <p:cNvGrpSpPr/>
          <p:nvPr/>
        </p:nvGrpSpPr>
        <p:grpSpPr>
          <a:xfrm>
            <a:off x="828604" y="2180148"/>
            <a:ext cx="10178920" cy="3991989"/>
            <a:chOff x="562386" y="2839905"/>
            <a:chExt cx="11047346" cy="2517748"/>
          </a:xfrm>
        </p:grpSpPr>
        <p:sp>
          <p:nvSpPr>
            <p:cNvPr id="10" name="TextBox 9">
              <a:extLst>
                <a:ext uri="{FF2B5EF4-FFF2-40B4-BE49-F238E27FC236}">
                  <a16:creationId xmlns:a16="http://schemas.microsoft.com/office/drawing/2014/main" id="{E6792AD7-5F63-4650-B120-3EA333BA2FC6}"/>
                </a:ext>
              </a:extLst>
            </p:cNvPr>
            <p:cNvSpPr txBox="1"/>
            <p:nvPr/>
          </p:nvSpPr>
          <p:spPr>
            <a:xfrm>
              <a:off x="582267" y="2839905"/>
              <a:ext cx="11027465" cy="446464"/>
            </a:xfrm>
            <a:prstGeom prst="rect">
              <a:avLst/>
            </a:prstGeom>
            <a:noFill/>
          </p:spPr>
          <p:txBody>
            <a:bodyPr wrap="square">
              <a:spAutoFit/>
            </a:bodyPr>
            <a:lstStyle/>
            <a:p>
              <a:pPr algn="just"/>
              <a:r>
                <a:rPr lang="vi-VN" sz="2000">
                  <a:effectLst/>
                  <a:latin typeface="Calibri" panose="020F0502020204030204" pitchFamily="34" charset="0"/>
                  <a:ea typeface="Calibri" panose="020F0502020204030204" pitchFamily="34" charset="0"/>
                  <a:cs typeface="Calibri" panose="020F0502020204030204" pitchFamily="34" charset="0"/>
                </a:rPr>
                <a:t>Khi hệ số </a:t>
              </a:r>
              <a:r>
                <a:rPr lang="vi-VN" sz="2000" err="1">
                  <a:effectLst/>
                  <a:latin typeface="Calibri" panose="020F0502020204030204" pitchFamily="34" charset="0"/>
                  <a:ea typeface="Calibri" panose="020F0502020204030204" pitchFamily="34" charset="0"/>
                  <a:cs typeface="Calibri" panose="020F0502020204030204" pitchFamily="34" charset="0"/>
                </a:rPr>
                <a:t>moment</a:t>
              </a:r>
              <a:r>
                <a:rPr lang="vi-VN" sz="2000">
                  <a:effectLst/>
                  <a:latin typeface="Calibri" panose="020F0502020204030204" pitchFamily="34" charset="0"/>
                  <a:ea typeface="Calibri" panose="020F0502020204030204" pitchFamily="34" charset="0"/>
                  <a:cs typeface="Calibri" panose="020F0502020204030204" pitchFamily="34" charset="0"/>
                </a:rPr>
                <a:t> quán tính </a:t>
              </a:r>
              <a:r>
                <a:rPr lang="vi-VN" sz="2000" err="1">
                  <a:effectLst/>
                  <a:latin typeface="Calibri" panose="020F0502020204030204" pitchFamily="34" charset="0"/>
                  <a:ea typeface="Calibri" panose="020F0502020204030204" pitchFamily="34" charset="0"/>
                  <a:cs typeface="Calibri" panose="020F0502020204030204" pitchFamily="34" charset="0"/>
                </a:rPr>
                <a:t>rotor</a:t>
              </a:r>
              <a:r>
                <a:rPr lang="vi-VN" sz="2000">
                  <a:effectLst/>
                  <a:latin typeface="Calibri" panose="020F0502020204030204" pitchFamily="34" charset="0"/>
                  <a:ea typeface="Calibri" panose="020F0502020204030204" pitchFamily="34" charset="0"/>
                  <a:cs typeface="Calibri" panose="020F0502020204030204" pitchFamily="34" charset="0"/>
                </a:rPr>
                <a:t> J tăng dần từ 0.002 đến 0.005 kg.m², có thể quan sát thấy hệ thống có xu hướng đáp ứng chậm hơn. </a:t>
              </a: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329A34BF-BB2A-4D46-AFC2-A79302D0D63B}"/>
                </a:ext>
              </a:extLst>
            </p:cNvPr>
            <p:cNvSpPr txBox="1"/>
            <p:nvPr/>
          </p:nvSpPr>
          <p:spPr>
            <a:xfrm>
              <a:off x="582267" y="3572240"/>
              <a:ext cx="10928073" cy="446464"/>
            </a:xfrm>
            <a:prstGeom prst="rect">
              <a:avLst/>
            </a:prstGeom>
            <a:noFill/>
          </p:spPr>
          <p:txBody>
            <a:bodyPr wrap="square">
              <a:spAutoFit/>
            </a:bodyPr>
            <a:lstStyle/>
            <a:p>
              <a:pPr algn="just"/>
              <a:r>
                <a:rPr lang="vi-VN" sz="2000">
                  <a:effectLst/>
                  <a:latin typeface="Calibri" panose="020F0502020204030204" pitchFamily="34" charset="0"/>
                  <a:ea typeface="Calibri" panose="020F0502020204030204" pitchFamily="34" charset="0"/>
                  <a:cs typeface="Calibri" panose="020F0502020204030204" pitchFamily="34" charset="0"/>
                </a:rPr>
                <a:t>Đồng thời, độ vọt lố của hệ thống có xu hướng </a:t>
              </a:r>
              <a:r>
                <a:rPr lang="vi-VN" sz="2000">
                  <a:latin typeface="Calibri" panose="020F0502020204030204" pitchFamily="34" charset="0"/>
                  <a:ea typeface="Calibri" panose="020F0502020204030204" pitchFamily="34" charset="0"/>
                  <a:cs typeface="Calibri" panose="020F0502020204030204" pitchFamily="34" charset="0"/>
                </a:rPr>
                <a:t>tăng </a:t>
              </a:r>
              <a:r>
                <a:rPr lang="vi-VN" sz="2000">
                  <a:effectLst/>
                  <a:latin typeface="Calibri" panose="020F0502020204030204" pitchFamily="34" charset="0"/>
                  <a:ea typeface="Calibri" panose="020F0502020204030204" pitchFamily="34" charset="0"/>
                  <a:cs typeface="Calibri" panose="020F0502020204030204" pitchFamily="34" charset="0"/>
                </a:rPr>
                <a:t>dần khi J tăng trái với lý thuyết. Vì bộ điều khiển giữ nguyên thông số, hệ số ma sát nhỏ nên tăng J dễ khiến vọt lố.</a:t>
              </a: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E84E7105-56A6-4BD9-8C8E-17D8780A4B21}"/>
                </a:ext>
              </a:extLst>
            </p:cNvPr>
            <p:cNvSpPr txBox="1"/>
            <p:nvPr/>
          </p:nvSpPr>
          <p:spPr>
            <a:xfrm>
              <a:off x="562386" y="4218571"/>
              <a:ext cx="10808804" cy="446464"/>
            </a:xfrm>
            <a:prstGeom prst="rect">
              <a:avLst/>
            </a:prstGeom>
            <a:noFill/>
          </p:spPr>
          <p:txBody>
            <a:bodyPr wrap="square">
              <a:spAutoFit/>
            </a:bodyPr>
            <a:lstStyle/>
            <a:p>
              <a:pPr algn="just"/>
              <a:r>
                <a:rPr lang="vi-VN" sz="2000">
                  <a:effectLst/>
                  <a:latin typeface="Calibri" panose="020F0502020204030204" pitchFamily="34" charset="0"/>
                  <a:ea typeface="Calibri" panose="020F0502020204030204" pitchFamily="34" charset="0"/>
                  <a:cs typeface="Calibri" panose="020F0502020204030204" pitchFamily="34" charset="0"/>
                </a:rPr>
                <a:t>Tuy vậy, trong tất cả các trường hợp, hệ thống vẫn duy trì được khả năng bám theo giá trị đặt với sai số xác lập nhỏ, chứng minh bộ điều khiển PI mờ hiệu quả . </a:t>
              </a:r>
              <a:endParaRPr lang="en-US" sz="2000">
                <a:latin typeface="Calibri" panose="020F0502020204030204" pitchFamily="34" charset="0"/>
                <a:ea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720D3B19-41C6-45A3-BAC0-5A5E3FDB2930}"/>
                </a:ext>
              </a:extLst>
            </p:cNvPr>
            <p:cNvSpPr txBox="1"/>
            <p:nvPr/>
          </p:nvSpPr>
          <p:spPr>
            <a:xfrm>
              <a:off x="582267" y="4911189"/>
              <a:ext cx="10808804" cy="446464"/>
            </a:xfrm>
            <a:prstGeom prst="rect">
              <a:avLst/>
            </a:prstGeom>
            <a:noFill/>
          </p:spPr>
          <p:txBody>
            <a:bodyPr wrap="square">
              <a:spAutoFit/>
            </a:bodyPr>
            <a:lstStyle/>
            <a:p>
              <a:pPr algn="just"/>
              <a:r>
                <a:rPr lang="vi-VN" sz="2000">
                  <a:effectLst/>
                  <a:latin typeface="Calibri" panose="020F0502020204030204" pitchFamily="34" charset="0"/>
                  <a:ea typeface="Calibri" panose="020F0502020204030204" pitchFamily="34" charset="0"/>
                  <a:cs typeface="Calibri" panose="020F0502020204030204" pitchFamily="34" charset="0"/>
                </a:rPr>
                <a:t>Nó đơn giản hóa quá trình thiết kế nhờ dựa vào các luật trực quan thay vì các mô hình toán học phức tạp, và xử lý phi tuyến một cách tự nhiên. </a:t>
              </a:r>
              <a:endParaRPr lang="en-US" sz="2000">
                <a:latin typeface="Calibri" panose="020F0502020204030204" pitchFamily="34" charset="0"/>
                <a:ea typeface="Calibri" panose="020F0502020204030204" pitchFamily="34" charset="0"/>
                <a:cs typeface="Calibri" panose="020F0502020204030204" pitchFamily="34" charset="0"/>
              </a:endParaRPr>
            </a:p>
          </p:txBody>
        </p:sp>
      </p:grpSp>
      <p:sp>
        <p:nvSpPr>
          <p:cNvPr id="19" name="TextBox 18">
            <a:extLst>
              <a:ext uri="{FF2B5EF4-FFF2-40B4-BE49-F238E27FC236}">
                <a16:creationId xmlns:a16="http://schemas.microsoft.com/office/drawing/2014/main" id="{59F72C02-5700-4716-8D44-E87C6BF75D71}"/>
              </a:ext>
            </a:extLst>
          </p:cNvPr>
          <p:cNvSpPr txBox="1"/>
          <p:nvPr/>
        </p:nvSpPr>
        <p:spPr>
          <a:xfrm>
            <a:off x="562386" y="1576280"/>
            <a:ext cx="9337040" cy="506292"/>
          </a:xfrm>
          <a:prstGeom prst="rect">
            <a:avLst/>
          </a:prstGeom>
          <a:noFill/>
        </p:spPr>
        <p:txBody>
          <a:bodyPr wrap="square">
            <a:spAutoFit/>
          </a:bodyPr>
          <a:lstStyle/>
          <a:p>
            <a:pPr indent="228600">
              <a:lnSpc>
                <a:spcPct val="150000"/>
              </a:lnSpc>
              <a:spcAft>
                <a:spcPts val="800"/>
              </a:spcAft>
            </a:pPr>
            <a:r>
              <a:rPr lang="vi-VN" sz="200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B</a:t>
            </a:r>
            <a:r>
              <a:rPr lang="vi-VN" sz="200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ộ điều khiển PI mờ lúc tăng tải</a:t>
            </a:r>
          </a:p>
        </p:txBody>
      </p:sp>
    </p:spTree>
    <p:extLst>
      <p:ext uri="{BB962C8B-B14F-4D97-AF65-F5344CB8AC3E}">
        <p14:creationId xmlns:p14="http://schemas.microsoft.com/office/powerpoint/2010/main" val="2847707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AEBF777-3C88-475F-AEBC-D8E335C6B0A2}"/>
              </a:ext>
            </a:extLst>
          </p:cNvPr>
          <p:cNvGrpSpPr/>
          <p:nvPr/>
        </p:nvGrpSpPr>
        <p:grpSpPr>
          <a:xfrm>
            <a:off x="160308" y="116674"/>
            <a:ext cx="5654041" cy="1699392"/>
            <a:chOff x="160308" y="116675"/>
            <a:chExt cx="5654041" cy="1135167"/>
          </a:xfrm>
        </p:grpSpPr>
        <p:sp>
          <p:nvSpPr>
            <p:cNvPr id="4" name="Freeform 10">
              <a:extLst>
                <a:ext uri="{FF2B5EF4-FFF2-40B4-BE49-F238E27FC236}">
                  <a16:creationId xmlns:a16="http://schemas.microsoft.com/office/drawing/2014/main" id="{22CDCDE6-5A04-4B47-B580-541686B1FB12}"/>
                </a:ext>
              </a:extLst>
            </p:cNvPr>
            <p:cNvSpPr/>
            <p:nvPr/>
          </p:nvSpPr>
          <p:spPr>
            <a:xfrm>
              <a:off x="160308" y="116675"/>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MÔ PHỎNG HỆ THỐNG</a:t>
              </a:r>
            </a:p>
          </p:txBody>
        </p:sp>
        <p:sp>
          <p:nvSpPr>
            <p:cNvPr id="7" name="Freeform 11">
              <a:extLst>
                <a:ext uri="{FF2B5EF4-FFF2-40B4-BE49-F238E27FC236}">
                  <a16:creationId xmlns:a16="http://schemas.microsoft.com/office/drawing/2014/main" id="{890B6C6B-74F0-46C6-99E8-7292201EAD44}"/>
                </a:ext>
              </a:extLst>
            </p:cNvPr>
            <p:cNvSpPr/>
            <p:nvPr/>
          </p:nvSpPr>
          <p:spPr>
            <a:xfrm>
              <a:off x="160308" y="792533"/>
              <a:ext cx="5654041" cy="459309"/>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Kết quả mô phỏng</a:t>
              </a:r>
            </a:p>
          </p:txBody>
        </p:sp>
      </p:grpSp>
      <p:sp>
        <p:nvSpPr>
          <p:cNvPr id="20" name="TextBox 19">
            <a:extLst>
              <a:ext uri="{FF2B5EF4-FFF2-40B4-BE49-F238E27FC236}">
                <a16:creationId xmlns:a16="http://schemas.microsoft.com/office/drawing/2014/main" id="{261A4873-337A-461C-ADFD-5DFA3D9A34BC}"/>
              </a:ext>
            </a:extLst>
          </p:cNvPr>
          <p:cNvSpPr txBox="1"/>
          <p:nvPr/>
        </p:nvSpPr>
        <p:spPr>
          <a:xfrm>
            <a:off x="551083" y="2161773"/>
            <a:ext cx="10764455" cy="2558136"/>
          </a:xfrm>
          <a:prstGeom prst="rect">
            <a:avLst/>
          </a:prstGeom>
          <a:noFill/>
        </p:spPr>
        <p:txBody>
          <a:bodyPr wrap="square">
            <a:spAutoFit/>
          </a:bodyPr>
          <a:lstStyle/>
          <a:p>
            <a:pPr>
              <a:lnSpc>
                <a:spcPct val="150000"/>
              </a:lnSpc>
              <a:spcAft>
                <a:spcPts val="800"/>
              </a:spcAft>
            </a:pPr>
            <a:r>
              <a:rPr lang="vi-VN" sz="2000">
                <a:effectLst/>
                <a:latin typeface="Calibri" panose="020F0502020204030204" pitchFamily="34" charset="0"/>
                <a:ea typeface="Calibri" panose="020F0502020204030204" pitchFamily="34" charset="0"/>
                <a:cs typeface="Calibri" panose="020F0502020204030204" pitchFamily="34" charset="0"/>
              </a:rPr>
              <a:t>Nhận xét:</a:t>
            </a:r>
          </a:p>
          <a:p>
            <a:pPr marL="342900" indent="-342900">
              <a:lnSpc>
                <a:spcPct val="150000"/>
              </a:lnSpc>
              <a:spcAft>
                <a:spcPts val="800"/>
              </a:spcAft>
              <a:buFont typeface="Arial" panose="020B0604020202020204" pitchFamily="34" charset="0"/>
              <a:buChar char="•"/>
            </a:pPr>
            <a:r>
              <a:rPr lang="vi-VN" sz="2000">
                <a:effectLst/>
                <a:latin typeface="Calibri" panose="020F0502020204030204" pitchFamily="34" charset="0"/>
                <a:ea typeface="Calibri" panose="020F0502020204030204" pitchFamily="34" charset="0"/>
                <a:cs typeface="Calibri" panose="020F0502020204030204" pitchFamily="34" charset="0"/>
              </a:rPr>
              <a:t>Tuy nhiên, trong trường hợp mô phỏng này, kết quả điều khiển PI lại cho hiệu quả tốt hơn điều khiển PI Fuzzy, mặc dù PI gây </a:t>
            </a:r>
            <a:r>
              <a:rPr lang="vi-VN" sz="2000">
                <a:effectLst/>
                <a:latin typeface="Calibri" panose="020F0502020204030204" pitchFamily="34" charset="0"/>
                <a:ea typeface="Calibri" panose="020F0502020204030204" pitchFamily="34" charset="0"/>
                <a:cs typeface="Times New Roman" panose="02020603050405020304" pitchFamily="18" charset="0"/>
              </a:rPr>
              <a:t>hiện tượng vọt lố lớn hơn nhưng sai số xác lập gần như bằng 0  </a:t>
            </a:r>
          </a:p>
          <a:p>
            <a:pPr marL="342900" indent="-342900">
              <a:lnSpc>
                <a:spcPct val="150000"/>
              </a:lnSpc>
              <a:spcAft>
                <a:spcPts val="800"/>
              </a:spcAft>
              <a:buFont typeface="Arial" panose="020B0604020202020204" pitchFamily="34" charset="0"/>
              <a:buChar char="•"/>
            </a:pPr>
            <a:r>
              <a:rPr lang="vi-VN" sz="2000">
                <a:effectLst/>
                <a:latin typeface="Calibri" panose="020F0502020204030204" pitchFamily="34" charset="0"/>
                <a:ea typeface="Calibri" panose="020F0502020204030204" pitchFamily="34" charset="0"/>
                <a:cs typeface="Times New Roman" panose="02020603050405020304" pitchFamily="18" charset="0"/>
              </a:rPr>
              <a:t>PI mờ cho tín hiệu điều khiển có biên độ nhỏ hơn so với PI tại thời điểm thay đổi setpoint. </a:t>
            </a:r>
            <a:r>
              <a:rPr lang="vi-VN" sz="2000">
                <a:latin typeface="Calibri" panose="020F0502020204030204" pitchFamily="34" charset="0"/>
                <a:ea typeface="Calibri" panose="020F0502020204030204" pitchFamily="34" charset="0"/>
                <a:cs typeface="Times New Roman" panose="02020603050405020304" pitchFamily="18" charset="0"/>
              </a:rPr>
              <a:t> Nhưng tín hiệu điều khiển lại dao động nhỏ mặc dù</a:t>
            </a:r>
            <a:r>
              <a:rPr lang="vi-VN" sz="2000">
                <a:effectLst/>
                <a:latin typeface="Calibri" panose="020F0502020204030204" pitchFamily="34" charset="0"/>
                <a:ea typeface="Calibri" panose="020F0502020204030204" pitchFamily="34" charset="0"/>
                <a:cs typeface="Times New Roman" panose="02020603050405020304" pitchFamily="18" charset="0"/>
              </a:rPr>
              <a:t> hệ đã đạt trạng thái gần ổn định</a:t>
            </a:r>
            <a:endParaRPr lang="en-US" sz="2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F569D636-C23D-4160-9C26-42E31D79EDEC}"/>
              </a:ext>
            </a:extLst>
          </p:cNvPr>
          <p:cNvSpPr txBox="1"/>
          <p:nvPr/>
        </p:nvSpPr>
        <p:spPr>
          <a:xfrm>
            <a:off x="551083" y="1562920"/>
            <a:ext cx="9337040" cy="506292"/>
          </a:xfrm>
          <a:prstGeom prst="rect">
            <a:avLst/>
          </a:prstGeom>
          <a:noFill/>
        </p:spPr>
        <p:txBody>
          <a:bodyPr wrap="square">
            <a:spAutoFit/>
          </a:bodyPr>
          <a:lstStyle/>
          <a:p>
            <a:pPr indent="228600">
              <a:lnSpc>
                <a:spcPct val="150000"/>
              </a:lnSpc>
              <a:spcAft>
                <a:spcPts val="800"/>
              </a:spcAft>
            </a:pPr>
            <a:r>
              <a:rPr lang="vi-VN" sz="200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B</a:t>
            </a:r>
            <a:r>
              <a:rPr lang="vi-VN" sz="200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ộ điều khiển PI và PI mờ</a:t>
            </a:r>
          </a:p>
        </p:txBody>
      </p:sp>
    </p:spTree>
    <p:extLst>
      <p:ext uri="{BB962C8B-B14F-4D97-AF65-F5344CB8AC3E}">
        <p14:creationId xmlns:p14="http://schemas.microsoft.com/office/powerpoint/2010/main" val="3550437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AEBF777-3C88-475F-AEBC-D8E335C6B0A2}"/>
              </a:ext>
            </a:extLst>
          </p:cNvPr>
          <p:cNvGrpSpPr/>
          <p:nvPr/>
        </p:nvGrpSpPr>
        <p:grpSpPr>
          <a:xfrm>
            <a:off x="160308" y="116674"/>
            <a:ext cx="5654041" cy="1699392"/>
            <a:chOff x="160308" y="116675"/>
            <a:chExt cx="5654041" cy="1135167"/>
          </a:xfrm>
        </p:grpSpPr>
        <p:sp>
          <p:nvSpPr>
            <p:cNvPr id="4" name="Freeform 10">
              <a:extLst>
                <a:ext uri="{FF2B5EF4-FFF2-40B4-BE49-F238E27FC236}">
                  <a16:creationId xmlns:a16="http://schemas.microsoft.com/office/drawing/2014/main" id="{22CDCDE6-5A04-4B47-B580-541686B1FB12}"/>
                </a:ext>
              </a:extLst>
            </p:cNvPr>
            <p:cNvSpPr/>
            <p:nvPr/>
          </p:nvSpPr>
          <p:spPr>
            <a:xfrm>
              <a:off x="160308" y="116675"/>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MÔ PHỎNG HỆ THỐNG</a:t>
              </a:r>
            </a:p>
          </p:txBody>
        </p:sp>
        <p:sp>
          <p:nvSpPr>
            <p:cNvPr id="7" name="Freeform 11">
              <a:extLst>
                <a:ext uri="{FF2B5EF4-FFF2-40B4-BE49-F238E27FC236}">
                  <a16:creationId xmlns:a16="http://schemas.microsoft.com/office/drawing/2014/main" id="{890B6C6B-74F0-46C6-99E8-7292201EAD44}"/>
                </a:ext>
              </a:extLst>
            </p:cNvPr>
            <p:cNvSpPr/>
            <p:nvPr/>
          </p:nvSpPr>
          <p:spPr>
            <a:xfrm>
              <a:off x="160308" y="792533"/>
              <a:ext cx="5654041" cy="459309"/>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Kết quả mô phỏng</a:t>
              </a:r>
            </a:p>
          </p:txBody>
        </p:sp>
      </p:grpSp>
      <p:sp>
        <p:nvSpPr>
          <p:cNvPr id="20" name="TextBox 19">
            <a:extLst>
              <a:ext uri="{FF2B5EF4-FFF2-40B4-BE49-F238E27FC236}">
                <a16:creationId xmlns:a16="http://schemas.microsoft.com/office/drawing/2014/main" id="{261A4873-337A-461C-ADFD-5DFA3D9A34BC}"/>
              </a:ext>
            </a:extLst>
          </p:cNvPr>
          <p:cNvSpPr txBox="1"/>
          <p:nvPr/>
        </p:nvSpPr>
        <p:spPr>
          <a:xfrm>
            <a:off x="551083" y="2161773"/>
            <a:ext cx="10764455" cy="4507388"/>
          </a:xfrm>
          <a:prstGeom prst="rect">
            <a:avLst/>
          </a:prstGeom>
          <a:noFill/>
        </p:spPr>
        <p:txBody>
          <a:bodyPr wrap="square">
            <a:spAutoFit/>
          </a:bodyPr>
          <a:lstStyle/>
          <a:p>
            <a:pPr>
              <a:lnSpc>
                <a:spcPct val="150000"/>
              </a:lnSpc>
              <a:spcAft>
                <a:spcPts val="800"/>
              </a:spcAft>
            </a:pPr>
            <a:r>
              <a:rPr lang="vi-VN" sz="2000">
                <a:effectLst/>
                <a:latin typeface="Calibri" panose="020F0502020204030204" pitchFamily="34" charset="0"/>
                <a:ea typeface="Calibri" panose="020F0502020204030204" pitchFamily="34" charset="0"/>
                <a:cs typeface="Calibri" panose="020F0502020204030204" pitchFamily="34" charset="0"/>
              </a:rPr>
              <a:t>Giải thích</a:t>
            </a:r>
          </a:p>
          <a:p>
            <a:pPr marL="342900" indent="-342900">
              <a:lnSpc>
                <a:spcPct val="150000"/>
              </a:lnSpc>
              <a:spcAft>
                <a:spcPts val="800"/>
              </a:spcAft>
              <a:buFont typeface="Arial" panose="020B0604020202020204" pitchFamily="34" charset="0"/>
              <a:buChar char="•"/>
            </a:pPr>
            <a:r>
              <a:rPr lang="vi-VN" sz="2000">
                <a:effectLst/>
                <a:latin typeface="Calibri" panose="020F0502020204030204" pitchFamily="34" charset="0"/>
                <a:ea typeface="Calibri" panose="020F0502020204030204" pitchFamily="34" charset="0"/>
                <a:cs typeface="Times New Roman" panose="02020603050405020304" pitchFamily="18" charset="0"/>
              </a:rPr>
              <a:t>Do vẫn tồn tại sai số nhỏ hoặc nhiễu, bộ điều khiển mờ vẫn tiếp tục tinh chỉnh liên tục  thay vì "ngừng hẳn" như PI tuyến tính</a:t>
            </a:r>
            <a:endParaRPr lang="vi-VN" sz="2000">
              <a:effectLst/>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50000"/>
              </a:lnSpc>
              <a:spcAft>
                <a:spcPts val="800"/>
              </a:spcAft>
              <a:buFont typeface="Arial" panose="020B0604020202020204" pitchFamily="34" charset="0"/>
              <a:buChar char="•"/>
            </a:pPr>
            <a:r>
              <a:rPr lang="vi-VN" sz="2000">
                <a:effectLst/>
                <a:latin typeface="Calibri" panose="020F0502020204030204" pitchFamily="34" charset="0"/>
                <a:ea typeface="Calibri" panose="020F0502020204030204" pitchFamily="34" charset="0"/>
                <a:cs typeface="Calibri" panose="020F0502020204030204" pitchFamily="34" charset="0"/>
              </a:rPr>
              <a:t>Thiết kế bộ điều khiển mờ chưa tối ưu có thể là nguyên nhân chính. Bộ điều khiển </a:t>
            </a:r>
            <a:r>
              <a:rPr lang="vi-VN" sz="2000" err="1">
                <a:effectLst/>
                <a:latin typeface="Calibri" panose="020F0502020204030204" pitchFamily="34" charset="0"/>
                <a:ea typeface="Calibri" panose="020F0502020204030204" pitchFamily="34" charset="0"/>
                <a:cs typeface="Calibri" panose="020F0502020204030204" pitchFamily="34" charset="0"/>
              </a:rPr>
              <a:t>fuzzy</a:t>
            </a:r>
            <a:r>
              <a:rPr lang="vi-VN" sz="2000">
                <a:effectLst/>
                <a:latin typeface="Calibri" panose="020F0502020204030204" pitchFamily="34" charset="0"/>
                <a:ea typeface="Calibri" panose="020F0502020204030204" pitchFamily="34" charset="0"/>
                <a:cs typeface="Calibri" panose="020F0502020204030204" pitchFamily="34" charset="0"/>
              </a:rPr>
              <a:t> phụ thuộc nhiều vào các yếu tố như tập luật, hàm thành viên và các hệ số tỷ lệ.</a:t>
            </a:r>
          </a:p>
          <a:p>
            <a:pPr marL="342900" indent="-342900">
              <a:lnSpc>
                <a:spcPct val="150000"/>
              </a:lnSpc>
              <a:spcAft>
                <a:spcPts val="800"/>
              </a:spcAft>
              <a:buFont typeface="Arial" panose="020B0604020202020204" pitchFamily="34" charset="0"/>
              <a:buChar char="•"/>
            </a:pPr>
            <a:r>
              <a:rPr lang="vi-VN" sz="2000">
                <a:effectLst/>
                <a:latin typeface="Calibri" panose="020F0502020204030204" pitchFamily="34" charset="0"/>
                <a:ea typeface="Calibri" panose="020F0502020204030204" pitchFamily="34" charset="0"/>
                <a:cs typeface="Calibri" panose="020F0502020204030204" pitchFamily="34" charset="0"/>
              </a:rPr>
              <a:t>Bộ điều khiển PI Fuzzy thường thể hiện ưu thế vượt trội khi hệ thống có tính phi tuyến cao hoặc xuất hiện nhiều nhiễu, lệch tham số. Tuy nhiên, </a:t>
            </a:r>
            <a:r>
              <a:rPr lang="vi-VN" sz="2000">
                <a:latin typeface="Calibri" panose="020F0502020204030204" pitchFamily="34" charset="0"/>
                <a:ea typeface="Calibri" panose="020F0502020204030204" pitchFamily="34" charset="0"/>
                <a:cs typeface="Calibri" panose="020F0502020204030204" pitchFamily="34" charset="0"/>
              </a:rPr>
              <a:t> </a:t>
            </a:r>
            <a:r>
              <a:rPr lang="vi-VN" sz="2000">
                <a:effectLst/>
                <a:latin typeface="Calibri" panose="020F0502020204030204" pitchFamily="34" charset="0"/>
                <a:ea typeface="Calibri" panose="020F0502020204030204" pitchFamily="34" charset="0"/>
                <a:cs typeface="Calibri" panose="020F0502020204030204" pitchFamily="34" charset="0"/>
              </a:rPr>
              <a:t>hệ thống mô phỏng chỉ là động cơ DC với mô hình tuyến tính đơn giản, bộ điều khiển PI truyền thống hoàn toàn có thể đạt hiệu quả tốt hơn hoặc tương đương PI Fuzzy. </a:t>
            </a:r>
            <a:endParaRPr lang="en-US" sz="1600">
              <a:effectLst/>
              <a:latin typeface="Calibri" panose="020F0502020204030204" pitchFamily="34" charset="0"/>
              <a:ea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F569D636-C23D-4160-9C26-42E31D79EDEC}"/>
              </a:ext>
            </a:extLst>
          </p:cNvPr>
          <p:cNvSpPr txBox="1"/>
          <p:nvPr/>
        </p:nvSpPr>
        <p:spPr>
          <a:xfrm>
            <a:off x="551083" y="1562920"/>
            <a:ext cx="9337040" cy="506292"/>
          </a:xfrm>
          <a:prstGeom prst="rect">
            <a:avLst/>
          </a:prstGeom>
          <a:noFill/>
        </p:spPr>
        <p:txBody>
          <a:bodyPr wrap="square">
            <a:spAutoFit/>
          </a:bodyPr>
          <a:lstStyle/>
          <a:p>
            <a:pPr indent="228600">
              <a:lnSpc>
                <a:spcPct val="150000"/>
              </a:lnSpc>
              <a:spcAft>
                <a:spcPts val="800"/>
              </a:spcAft>
            </a:pPr>
            <a:r>
              <a:rPr lang="vi-VN" sz="2000">
                <a:solidFill>
                  <a:schemeClr val="accent1">
                    <a:lumMod val="75000"/>
                  </a:schemeClr>
                </a:solidFill>
                <a:latin typeface="Calibri" panose="020F0502020204030204" pitchFamily="34" charset="0"/>
                <a:ea typeface="Calibri" panose="020F0502020204030204" pitchFamily="34" charset="0"/>
                <a:cs typeface="Calibri" panose="020F0502020204030204" pitchFamily="34" charset="0"/>
              </a:rPr>
              <a:t>B</a:t>
            </a:r>
            <a:r>
              <a:rPr lang="vi-VN" sz="2000">
                <a:solidFill>
                  <a:schemeClr val="accent1">
                    <a:lumMod val="75000"/>
                  </a:schemeClr>
                </a:solidFill>
                <a:effectLst/>
                <a:latin typeface="Calibri" panose="020F0502020204030204" pitchFamily="34" charset="0"/>
                <a:ea typeface="Calibri" panose="020F0502020204030204" pitchFamily="34" charset="0"/>
                <a:cs typeface="Calibri" panose="020F0502020204030204" pitchFamily="34" charset="0"/>
              </a:rPr>
              <a:t>ộ điều khiển PI và PI mờ</a:t>
            </a:r>
          </a:p>
        </p:txBody>
      </p:sp>
    </p:spTree>
    <p:extLst>
      <p:ext uri="{BB962C8B-B14F-4D97-AF65-F5344CB8AC3E}">
        <p14:creationId xmlns:p14="http://schemas.microsoft.com/office/powerpoint/2010/main" val="635052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a:extLst>
              <a:ext uri="{FF2B5EF4-FFF2-40B4-BE49-F238E27FC236}">
                <a16:creationId xmlns:a16="http://schemas.microsoft.com/office/drawing/2014/main" id="{0E1EBFC2-AB78-25F0-8EBB-42F2BCDACF1F}"/>
              </a:ext>
            </a:extLst>
          </p:cNvPr>
          <p:cNvSpPr/>
          <p:nvPr/>
        </p:nvSpPr>
        <p:spPr>
          <a:xfrm>
            <a:off x="6537959" y="29115"/>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CƠ SỞ LÝ THUYẾT </a:t>
            </a:r>
          </a:p>
        </p:txBody>
      </p:sp>
      <p:sp>
        <p:nvSpPr>
          <p:cNvPr id="4" name="Freeform 8">
            <a:extLst>
              <a:ext uri="{FF2B5EF4-FFF2-40B4-BE49-F238E27FC236}">
                <a16:creationId xmlns:a16="http://schemas.microsoft.com/office/drawing/2014/main" id="{B2EF5544-1CAA-69B0-87AE-427EF8BC0383}"/>
              </a:ext>
            </a:extLst>
          </p:cNvPr>
          <p:cNvSpPr/>
          <p:nvPr/>
        </p:nvSpPr>
        <p:spPr>
          <a:xfrm>
            <a:off x="6537959" y="1273927"/>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THIẾT KẾ BỘ ĐIỀU KHIỂN PI FUZZY</a:t>
            </a:r>
          </a:p>
        </p:txBody>
      </p:sp>
      <p:sp>
        <p:nvSpPr>
          <p:cNvPr id="6" name="Freeform 10">
            <a:extLst>
              <a:ext uri="{FF2B5EF4-FFF2-40B4-BE49-F238E27FC236}">
                <a16:creationId xmlns:a16="http://schemas.microsoft.com/office/drawing/2014/main" id="{05F46492-D74B-B2C7-D1D9-2770675B44DD}"/>
              </a:ext>
            </a:extLst>
          </p:cNvPr>
          <p:cNvSpPr/>
          <p:nvPr/>
        </p:nvSpPr>
        <p:spPr>
          <a:xfrm>
            <a:off x="6537959" y="2790427"/>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MÔ PHỎNG HỆ THỐNG</a:t>
            </a:r>
          </a:p>
        </p:txBody>
      </p:sp>
      <p:sp>
        <p:nvSpPr>
          <p:cNvPr id="20" name="Freeform 12">
            <a:extLst>
              <a:ext uri="{FF2B5EF4-FFF2-40B4-BE49-F238E27FC236}">
                <a16:creationId xmlns:a16="http://schemas.microsoft.com/office/drawing/2014/main" id="{E8EE7F46-74FC-E445-674F-13D93CE6D5D4}"/>
              </a:ext>
            </a:extLst>
          </p:cNvPr>
          <p:cNvSpPr/>
          <p:nvPr/>
        </p:nvSpPr>
        <p:spPr>
          <a:xfrm>
            <a:off x="6537959" y="4358677"/>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ỨNG DỤNG THỰC NGHIỆM</a:t>
            </a:r>
          </a:p>
        </p:txBody>
      </p:sp>
      <p:sp>
        <p:nvSpPr>
          <p:cNvPr id="22" name="Freeform 14">
            <a:extLst>
              <a:ext uri="{FF2B5EF4-FFF2-40B4-BE49-F238E27FC236}">
                <a16:creationId xmlns:a16="http://schemas.microsoft.com/office/drawing/2014/main" id="{870DC362-BC49-0184-2304-993119522276}"/>
              </a:ext>
            </a:extLst>
          </p:cNvPr>
          <p:cNvSpPr/>
          <p:nvPr/>
        </p:nvSpPr>
        <p:spPr>
          <a:xfrm>
            <a:off x="6537959" y="6259939"/>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2500" b="1" kern="1200">
                <a:latin typeface="Calibri" panose="020F0502020204030204" pitchFamily="34" charset="0"/>
                <a:ea typeface="Calibri" panose="020F0502020204030204" pitchFamily="34" charset="0"/>
                <a:cs typeface="Calibri" panose="020F0502020204030204" pitchFamily="34" charset="0"/>
              </a:rPr>
              <a:t>KẾT LUẬN</a:t>
            </a:r>
          </a:p>
        </p:txBody>
      </p:sp>
      <p:pic>
        <p:nvPicPr>
          <p:cNvPr id="11" name="Picture 10">
            <a:extLst>
              <a:ext uri="{FF2B5EF4-FFF2-40B4-BE49-F238E27FC236}">
                <a16:creationId xmlns:a16="http://schemas.microsoft.com/office/drawing/2014/main" id="{9C5A7413-BFE5-470A-9BC8-18DDFBA921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790" y="632742"/>
            <a:ext cx="5675210" cy="797637"/>
          </a:xfrm>
          <a:prstGeom prst="rect">
            <a:avLst/>
          </a:prstGeom>
          <a:noFill/>
        </p:spPr>
      </p:pic>
      <p:sp>
        <p:nvSpPr>
          <p:cNvPr id="12" name="TextBox 11">
            <a:extLst>
              <a:ext uri="{FF2B5EF4-FFF2-40B4-BE49-F238E27FC236}">
                <a16:creationId xmlns:a16="http://schemas.microsoft.com/office/drawing/2014/main" id="{E181E6CC-28EA-4EB0-ACFA-D845B01172F7}"/>
              </a:ext>
            </a:extLst>
          </p:cNvPr>
          <p:cNvSpPr txBox="1"/>
          <p:nvPr/>
        </p:nvSpPr>
        <p:spPr>
          <a:xfrm>
            <a:off x="1108178" y="1573334"/>
            <a:ext cx="4610581" cy="1083547"/>
          </a:xfrm>
          <a:prstGeom prst="rect">
            <a:avLst/>
          </a:prstGeom>
          <a:noFill/>
        </p:spPr>
        <p:txBody>
          <a:bodyPr wrap="square" rtlCol="0">
            <a:spAutoFit/>
          </a:bodyPr>
          <a:lstStyle/>
          <a:p>
            <a:pPr algn="ctr"/>
            <a:r>
              <a:rPr lang="vi-VN" sz="4000" b="1">
                <a:latin typeface="Calibri" panose="020F0502020204030204" pitchFamily="34" charset="0"/>
                <a:ea typeface="Calibri" panose="020F0502020204030204" pitchFamily="34" charset="0"/>
                <a:cs typeface="Calibri" panose="020F0502020204030204" pitchFamily="34" charset="0"/>
              </a:rPr>
              <a:t>NHẬP MÔN ĐIỀU KHIỂN THÔNG MINH</a:t>
            </a:r>
            <a:endParaRPr lang="en-US" sz="4000" b="1">
              <a:latin typeface="Calibri" panose="020F0502020204030204" pitchFamily="34" charset="0"/>
              <a:ea typeface="Calibri" panose="020F0502020204030204" pitchFamily="34" charset="0"/>
              <a:cs typeface="Calibri" panose="020F0502020204030204" pitchFamily="34" charset="0"/>
            </a:endParaRPr>
          </a:p>
        </p:txBody>
      </p:sp>
      <p:cxnSp>
        <p:nvCxnSpPr>
          <p:cNvPr id="13" name="Straight Connector 12">
            <a:extLst>
              <a:ext uri="{FF2B5EF4-FFF2-40B4-BE49-F238E27FC236}">
                <a16:creationId xmlns:a16="http://schemas.microsoft.com/office/drawing/2014/main" id="{EDE130A1-F9F0-4754-B522-C42777B6C9D0}"/>
              </a:ext>
            </a:extLst>
          </p:cNvPr>
          <p:cNvCxnSpPr>
            <a:cxnSpLocks/>
          </p:cNvCxnSpPr>
          <p:nvPr/>
        </p:nvCxnSpPr>
        <p:spPr>
          <a:xfrm>
            <a:off x="1668694" y="2841268"/>
            <a:ext cx="3489551"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13AFB42-74B4-45A3-8A29-4CEAF44D969C}"/>
              </a:ext>
            </a:extLst>
          </p:cNvPr>
          <p:cNvSpPr txBox="1"/>
          <p:nvPr/>
        </p:nvSpPr>
        <p:spPr>
          <a:xfrm>
            <a:off x="2119006" y="3025656"/>
            <a:ext cx="2588923" cy="1200329"/>
          </a:xfrm>
          <a:prstGeom prst="rect">
            <a:avLst/>
          </a:prstGeom>
          <a:noFill/>
        </p:spPr>
        <p:txBody>
          <a:bodyPr wrap="square" rtlCol="0">
            <a:spAutoFit/>
          </a:bodyPr>
          <a:lstStyle/>
          <a:p>
            <a:pPr algn="ctr"/>
            <a:r>
              <a:rPr lang="vi-VN" sz="3600" b="1">
                <a:latin typeface="Calibri" panose="020F0502020204030204" pitchFamily="34" charset="0"/>
                <a:ea typeface="Calibri" panose="020F0502020204030204" pitchFamily="34" charset="0"/>
                <a:cs typeface="Calibri" panose="020F0502020204030204" pitchFamily="34" charset="0"/>
              </a:rPr>
              <a:t>BÁO CÁO BÀI TẬP LỚN</a:t>
            </a:r>
            <a:endParaRPr lang="en-US" sz="3600" b="1">
              <a:latin typeface="Calibri" panose="020F0502020204030204" pitchFamily="34" charset="0"/>
              <a:ea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DBDC5481-10C1-4F39-8C9B-06FED67A59F5}"/>
              </a:ext>
            </a:extLst>
          </p:cNvPr>
          <p:cNvSpPr txBox="1"/>
          <p:nvPr/>
        </p:nvSpPr>
        <p:spPr>
          <a:xfrm>
            <a:off x="986522" y="4311710"/>
            <a:ext cx="4853893" cy="1077218"/>
          </a:xfrm>
          <a:prstGeom prst="rect">
            <a:avLst/>
          </a:prstGeom>
          <a:noFill/>
        </p:spPr>
        <p:txBody>
          <a:bodyPr wrap="square" rtlCol="0">
            <a:spAutoFit/>
          </a:bodyPr>
          <a:lstStyle/>
          <a:p>
            <a:pPr algn="ctr"/>
            <a:r>
              <a:rPr lang="vi-VN" sz="3200" b="1">
                <a:latin typeface="Calibri" panose="020F0502020204030204" pitchFamily="34" charset="0"/>
                <a:ea typeface="Calibri" panose="020F0502020204030204" pitchFamily="34" charset="0"/>
                <a:cs typeface="Calibri" panose="020F0502020204030204" pitchFamily="34" charset="0"/>
              </a:rPr>
              <a:t>Điều khiển vị trí động cơ dùng bộ điều khiển PI mờ</a:t>
            </a:r>
          </a:p>
        </p:txBody>
      </p:sp>
      <p:sp>
        <p:nvSpPr>
          <p:cNvPr id="33" name="Freeform 7">
            <a:extLst>
              <a:ext uri="{FF2B5EF4-FFF2-40B4-BE49-F238E27FC236}">
                <a16:creationId xmlns:a16="http://schemas.microsoft.com/office/drawing/2014/main" id="{B6656D56-B3A2-4AD9-A6DF-399F046839BC}"/>
              </a:ext>
            </a:extLst>
          </p:cNvPr>
          <p:cNvSpPr/>
          <p:nvPr/>
        </p:nvSpPr>
        <p:spPr>
          <a:xfrm>
            <a:off x="6537959" y="614115"/>
            <a:ext cx="5654041" cy="355148"/>
          </a:xfrm>
          <a:custGeom>
            <a:avLst/>
            <a:gdLst>
              <a:gd name="connsiteX0" fmla="*/ 0 w 5654041"/>
              <a:gd name="connsiteY0" fmla="*/ 0 h 659812"/>
              <a:gd name="connsiteX1" fmla="*/ 5654041 w 5654041"/>
              <a:gd name="connsiteY1" fmla="*/ 0 h 659812"/>
              <a:gd name="connsiteX2" fmla="*/ 5654041 w 5654041"/>
              <a:gd name="connsiteY2" fmla="*/ 659812 h 659812"/>
              <a:gd name="connsiteX3" fmla="*/ 0 w 5654041"/>
              <a:gd name="connsiteY3" fmla="*/ 659812 h 659812"/>
              <a:gd name="connsiteX4" fmla="*/ 0 w 5654041"/>
              <a:gd name="connsiteY4" fmla="*/ 0 h 65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659812">
                <a:moveTo>
                  <a:pt x="0" y="0"/>
                </a:moveTo>
                <a:lnTo>
                  <a:pt x="5654041" y="0"/>
                </a:lnTo>
                <a:lnTo>
                  <a:pt x="5654041" y="659812"/>
                </a:lnTo>
                <a:lnTo>
                  <a:pt x="0" y="6598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Đặc tính của động cơ điện một chiều</a:t>
            </a:r>
          </a:p>
        </p:txBody>
      </p:sp>
      <p:sp>
        <p:nvSpPr>
          <p:cNvPr id="34" name="Freeform 7">
            <a:extLst>
              <a:ext uri="{FF2B5EF4-FFF2-40B4-BE49-F238E27FC236}">
                <a16:creationId xmlns:a16="http://schemas.microsoft.com/office/drawing/2014/main" id="{D04528F2-E7EC-46D6-9E83-B27470B301A4}"/>
              </a:ext>
            </a:extLst>
          </p:cNvPr>
          <p:cNvSpPr/>
          <p:nvPr/>
        </p:nvSpPr>
        <p:spPr>
          <a:xfrm>
            <a:off x="6537959" y="964367"/>
            <a:ext cx="5654041" cy="234748"/>
          </a:xfrm>
          <a:custGeom>
            <a:avLst/>
            <a:gdLst>
              <a:gd name="connsiteX0" fmla="*/ 0 w 5654041"/>
              <a:gd name="connsiteY0" fmla="*/ 0 h 659812"/>
              <a:gd name="connsiteX1" fmla="*/ 5654041 w 5654041"/>
              <a:gd name="connsiteY1" fmla="*/ 0 h 659812"/>
              <a:gd name="connsiteX2" fmla="*/ 5654041 w 5654041"/>
              <a:gd name="connsiteY2" fmla="*/ 659812 h 659812"/>
              <a:gd name="connsiteX3" fmla="*/ 0 w 5654041"/>
              <a:gd name="connsiteY3" fmla="*/ 659812 h 659812"/>
              <a:gd name="connsiteX4" fmla="*/ 0 w 5654041"/>
              <a:gd name="connsiteY4" fmla="*/ 0 h 65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659812">
                <a:moveTo>
                  <a:pt x="0" y="0"/>
                </a:moveTo>
                <a:lnTo>
                  <a:pt x="5654041" y="0"/>
                </a:lnTo>
                <a:lnTo>
                  <a:pt x="5654041" y="659812"/>
                </a:lnTo>
                <a:lnTo>
                  <a:pt x="0" y="6598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Bộ điều khiển PI mờ</a:t>
            </a:r>
          </a:p>
        </p:txBody>
      </p:sp>
      <p:sp>
        <p:nvSpPr>
          <p:cNvPr id="39" name="Freeform 9">
            <a:extLst>
              <a:ext uri="{FF2B5EF4-FFF2-40B4-BE49-F238E27FC236}">
                <a16:creationId xmlns:a16="http://schemas.microsoft.com/office/drawing/2014/main" id="{FF17CC3C-F791-4DD8-9B7A-CAB674B09822}"/>
              </a:ext>
            </a:extLst>
          </p:cNvPr>
          <p:cNvSpPr/>
          <p:nvPr/>
        </p:nvSpPr>
        <p:spPr>
          <a:xfrm>
            <a:off x="6537959" y="1858927"/>
            <a:ext cx="5654041" cy="232875"/>
          </a:xfrm>
          <a:custGeom>
            <a:avLst/>
            <a:gdLst>
              <a:gd name="connsiteX0" fmla="*/ 0 w 5654041"/>
              <a:gd name="connsiteY0" fmla="*/ 0 h 931500"/>
              <a:gd name="connsiteX1" fmla="*/ 5654041 w 5654041"/>
              <a:gd name="connsiteY1" fmla="*/ 0 h 931500"/>
              <a:gd name="connsiteX2" fmla="*/ 5654041 w 5654041"/>
              <a:gd name="connsiteY2" fmla="*/ 931500 h 931500"/>
              <a:gd name="connsiteX3" fmla="*/ 0 w 5654041"/>
              <a:gd name="connsiteY3" fmla="*/ 931500 h 931500"/>
              <a:gd name="connsiteX4" fmla="*/ 0 w 5654041"/>
              <a:gd name="connsiteY4" fmla="*/ 0 h 93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31500">
                <a:moveTo>
                  <a:pt x="0" y="0"/>
                </a:moveTo>
                <a:lnTo>
                  <a:pt x="5654041" y="0"/>
                </a:lnTo>
                <a:lnTo>
                  <a:pt x="5654041" y="931500"/>
                </a:lnTo>
                <a:lnTo>
                  <a:pt x="0" y="931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Chuẩn hóa các biến vào ra</a:t>
            </a:r>
          </a:p>
        </p:txBody>
      </p:sp>
      <p:sp>
        <p:nvSpPr>
          <p:cNvPr id="40" name="Freeform 9">
            <a:extLst>
              <a:ext uri="{FF2B5EF4-FFF2-40B4-BE49-F238E27FC236}">
                <a16:creationId xmlns:a16="http://schemas.microsoft.com/office/drawing/2014/main" id="{21542CA7-A6EE-4463-B31D-AE85016968E6}"/>
              </a:ext>
            </a:extLst>
          </p:cNvPr>
          <p:cNvSpPr/>
          <p:nvPr/>
        </p:nvSpPr>
        <p:spPr>
          <a:xfrm>
            <a:off x="6537959" y="2219249"/>
            <a:ext cx="5654041" cy="465750"/>
          </a:xfrm>
          <a:custGeom>
            <a:avLst/>
            <a:gdLst>
              <a:gd name="connsiteX0" fmla="*/ 0 w 5654041"/>
              <a:gd name="connsiteY0" fmla="*/ 0 h 931500"/>
              <a:gd name="connsiteX1" fmla="*/ 5654041 w 5654041"/>
              <a:gd name="connsiteY1" fmla="*/ 0 h 931500"/>
              <a:gd name="connsiteX2" fmla="*/ 5654041 w 5654041"/>
              <a:gd name="connsiteY2" fmla="*/ 931500 h 931500"/>
              <a:gd name="connsiteX3" fmla="*/ 0 w 5654041"/>
              <a:gd name="connsiteY3" fmla="*/ 931500 h 931500"/>
              <a:gd name="connsiteX4" fmla="*/ 0 w 5654041"/>
              <a:gd name="connsiteY4" fmla="*/ 0 h 93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31500">
                <a:moveTo>
                  <a:pt x="0" y="0"/>
                </a:moveTo>
                <a:lnTo>
                  <a:pt x="5654041" y="0"/>
                </a:lnTo>
                <a:lnTo>
                  <a:pt x="5654041" y="931500"/>
                </a:lnTo>
                <a:lnTo>
                  <a:pt x="0" y="931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Định nghĩa các giá trị ngôn ngữ cho các biến vào/ra</a:t>
            </a:r>
          </a:p>
        </p:txBody>
      </p:sp>
      <p:sp>
        <p:nvSpPr>
          <p:cNvPr id="41" name="Freeform 11">
            <a:extLst>
              <a:ext uri="{FF2B5EF4-FFF2-40B4-BE49-F238E27FC236}">
                <a16:creationId xmlns:a16="http://schemas.microsoft.com/office/drawing/2014/main" id="{78FB2011-FDB3-4EB2-8E52-2767329CCEB9}"/>
              </a:ext>
            </a:extLst>
          </p:cNvPr>
          <p:cNvSpPr/>
          <p:nvPr/>
        </p:nvSpPr>
        <p:spPr>
          <a:xfrm>
            <a:off x="6537959" y="3375427"/>
            <a:ext cx="5654041" cy="327893"/>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Mô hình</a:t>
            </a:r>
          </a:p>
        </p:txBody>
      </p:sp>
      <p:sp>
        <p:nvSpPr>
          <p:cNvPr id="42" name="Freeform 11">
            <a:extLst>
              <a:ext uri="{FF2B5EF4-FFF2-40B4-BE49-F238E27FC236}">
                <a16:creationId xmlns:a16="http://schemas.microsoft.com/office/drawing/2014/main" id="{58DFB111-8FDE-4ECC-9E23-2BA1E9A7F869}"/>
              </a:ext>
            </a:extLst>
          </p:cNvPr>
          <p:cNvSpPr/>
          <p:nvPr/>
        </p:nvSpPr>
        <p:spPr>
          <a:xfrm>
            <a:off x="6537959" y="3688117"/>
            <a:ext cx="5654041" cy="327893"/>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a:effectLst/>
                <a:latin typeface="Calibri" panose="020F0502020204030204" pitchFamily="34" charset="0"/>
                <a:ea typeface="Calibri" panose="020F0502020204030204" pitchFamily="34" charset="0"/>
                <a:cs typeface="Calibri" panose="020F0502020204030204" pitchFamily="34" charset="0"/>
              </a:rPr>
              <a:t>Fuzzy </a:t>
            </a:r>
            <a:r>
              <a:rPr lang="vi-VN" sz="2000" b="1" err="1">
                <a:effectLst/>
                <a:latin typeface="Calibri" panose="020F0502020204030204" pitchFamily="34" charset="0"/>
                <a:ea typeface="Calibri" panose="020F0502020204030204" pitchFamily="34" charset="0"/>
                <a:cs typeface="Calibri" panose="020F0502020204030204" pitchFamily="34" charset="0"/>
              </a:rPr>
              <a:t>logic</a:t>
            </a:r>
            <a:r>
              <a:rPr lang="vi-VN" sz="2000" b="1">
                <a:effectLst/>
                <a:latin typeface="Calibri" panose="020F0502020204030204" pitchFamily="34" charset="0"/>
                <a:ea typeface="Calibri" panose="020F0502020204030204" pitchFamily="34" charset="0"/>
                <a:cs typeface="Calibri" panose="020F0502020204030204" pitchFamily="34" charset="0"/>
              </a:rPr>
              <a:t> trong </a:t>
            </a:r>
            <a:r>
              <a:rPr lang="en-US" sz="2000" b="1">
                <a:effectLst/>
                <a:latin typeface="Calibri" panose="020F0502020204030204" pitchFamily="34" charset="0"/>
                <a:ea typeface="Calibri" panose="020F0502020204030204" pitchFamily="34" charset="0"/>
                <a:cs typeface="Calibri" panose="020F0502020204030204" pitchFamily="34" charset="0"/>
              </a:rPr>
              <a:t>MATLAB</a:t>
            </a:r>
            <a:endParaRPr lang="vi-VN" sz="2000" b="1">
              <a:effectLst/>
              <a:latin typeface="Calibri" panose="020F0502020204030204" pitchFamily="34" charset="0"/>
              <a:ea typeface="Calibri" panose="020F0502020204030204" pitchFamily="34" charset="0"/>
              <a:cs typeface="Calibri" panose="020F0502020204030204" pitchFamily="34" charset="0"/>
            </a:endParaRPr>
          </a:p>
        </p:txBody>
      </p:sp>
      <p:sp>
        <p:nvSpPr>
          <p:cNvPr id="43" name="Freeform 11">
            <a:extLst>
              <a:ext uri="{FF2B5EF4-FFF2-40B4-BE49-F238E27FC236}">
                <a16:creationId xmlns:a16="http://schemas.microsoft.com/office/drawing/2014/main" id="{E99B9F17-34DB-4F3F-A480-13D1F054F268}"/>
              </a:ext>
            </a:extLst>
          </p:cNvPr>
          <p:cNvSpPr/>
          <p:nvPr/>
        </p:nvSpPr>
        <p:spPr>
          <a:xfrm>
            <a:off x="6537959" y="4016010"/>
            <a:ext cx="5654041" cy="459309"/>
          </a:xfrm>
          <a:custGeom>
            <a:avLst/>
            <a:gdLst>
              <a:gd name="connsiteX0" fmla="*/ 0 w 5654041"/>
              <a:gd name="connsiteY0" fmla="*/ 0 h 983250"/>
              <a:gd name="connsiteX1" fmla="*/ 5654041 w 5654041"/>
              <a:gd name="connsiteY1" fmla="*/ 0 h 983250"/>
              <a:gd name="connsiteX2" fmla="*/ 5654041 w 5654041"/>
              <a:gd name="connsiteY2" fmla="*/ 983250 h 983250"/>
              <a:gd name="connsiteX3" fmla="*/ 0 w 5654041"/>
              <a:gd name="connsiteY3" fmla="*/ 983250 h 983250"/>
              <a:gd name="connsiteX4" fmla="*/ 0 w 5654041"/>
              <a:gd name="connsiteY4" fmla="*/ 0 h 98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983250">
                <a:moveTo>
                  <a:pt x="0" y="0"/>
                </a:moveTo>
                <a:lnTo>
                  <a:pt x="5654041" y="0"/>
                </a:lnTo>
                <a:lnTo>
                  <a:pt x="5654041" y="983250"/>
                </a:lnTo>
                <a:lnTo>
                  <a:pt x="0" y="9832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Kết quả mô phỏng</a:t>
            </a:r>
          </a:p>
        </p:txBody>
      </p:sp>
      <p:sp>
        <p:nvSpPr>
          <p:cNvPr id="44" name="Freeform 13">
            <a:extLst>
              <a:ext uri="{FF2B5EF4-FFF2-40B4-BE49-F238E27FC236}">
                <a16:creationId xmlns:a16="http://schemas.microsoft.com/office/drawing/2014/main" id="{17040FA9-2F62-4292-ACE2-176CA3289BF6}"/>
              </a:ext>
            </a:extLst>
          </p:cNvPr>
          <p:cNvSpPr/>
          <p:nvPr/>
        </p:nvSpPr>
        <p:spPr>
          <a:xfrm>
            <a:off x="6537959" y="4943677"/>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Chuẩn bị</a:t>
            </a:r>
          </a:p>
        </p:txBody>
      </p:sp>
      <p:sp>
        <p:nvSpPr>
          <p:cNvPr id="45" name="Freeform 13">
            <a:extLst>
              <a:ext uri="{FF2B5EF4-FFF2-40B4-BE49-F238E27FC236}">
                <a16:creationId xmlns:a16="http://schemas.microsoft.com/office/drawing/2014/main" id="{56FEECD2-B1D7-4AB0-9F2A-E9A7BFD629F9}"/>
              </a:ext>
            </a:extLst>
          </p:cNvPr>
          <p:cNvSpPr/>
          <p:nvPr/>
        </p:nvSpPr>
        <p:spPr>
          <a:xfrm>
            <a:off x="6537959" y="5281320"/>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Kết nối phần cứng</a:t>
            </a:r>
          </a:p>
        </p:txBody>
      </p:sp>
      <p:sp>
        <p:nvSpPr>
          <p:cNvPr id="46" name="Freeform 13">
            <a:extLst>
              <a:ext uri="{FF2B5EF4-FFF2-40B4-BE49-F238E27FC236}">
                <a16:creationId xmlns:a16="http://schemas.microsoft.com/office/drawing/2014/main" id="{6E565C39-92E1-4CCB-9C3D-F2FB5583E2D1}"/>
              </a:ext>
            </a:extLst>
          </p:cNvPr>
          <p:cNvSpPr/>
          <p:nvPr/>
        </p:nvSpPr>
        <p:spPr>
          <a:xfrm>
            <a:off x="6537959" y="5638664"/>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Cấu hình và lập trình phần mềm</a:t>
            </a:r>
          </a:p>
        </p:txBody>
      </p:sp>
      <p:sp>
        <p:nvSpPr>
          <p:cNvPr id="47" name="Freeform 13">
            <a:extLst>
              <a:ext uri="{FF2B5EF4-FFF2-40B4-BE49-F238E27FC236}">
                <a16:creationId xmlns:a16="http://schemas.microsoft.com/office/drawing/2014/main" id="{90887D04-30DB-4688-A4EF-BDD6E3CC03AD}"/>
              </a:ext>
            </a:extLst>
          </p:cNvPr>
          <p:cNvSpPr/>
          <p:nvPr/>
        </p:nvSpPr>
        <p:spPr>
          <a:xfrm>
            <a:off x="6537959" y="5961974"/>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2000" b="1" kern="1200">
                <a:latin typeface="Calibri" panose="020F0502020204030204" pitchFamily="34" charset="0"/>
                <a:ea typeface="Calibri" panose="020F0502020204030204" pitchFamily="34" charset="0"/>
                <a:cs typeface="Calibri" panose="020F0502020204030204" pitchFamily="34" charset="0"/>
              </a:rPr>
              <a:t>Kết quả</a:t>
            </a:r>
          </a:p>
        </p:txBody>
      </p:sp>
    </p:spTree>
    <p:extLst>
      <p:ext uri="{BB962C8B-B14F-4D97-AF65-F5344CB8AC3E}">
        <p14:creationId xmlns:p14="http://schemas.microsoft.com/office/powerpoint/2010/main" val="3208502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5966ABA-83F3-4733-9A4F-82B9AA7D0329}"/>
              </a:ext>
            </a:extLst>
          </p:cNvPr>
          <p:cNvGrpSpPr/>
          <p:nvPr/>
        </p:nvGrpSpPr>
        <p:grpSpPr>
          <a:xfrm>
            <a:off x="206607" y="133917"/>
            <a:ext cx="6032147" cy="3072270"/>
            <a:chOff x="206607" y="133918"/>
            <a:chExt cx="5654041" cy="1993620"/>
          </a:xfrm>
        </p:grpSpPr>
        <p:sp>
          <p:nvSpPr>
            <p:cNvPr id="4" name="Freeform 12">
              <a:extLst>
                <a:ext uri="{FF2B5EF4-FFF2-40B4-BE49-F238E27FC236}">
                  <a16:creationId xmlns:a16="http://schemas.microsoft.com/office/drawing/2014/main" id="{ED0BC100-C1DB-458D-81CC-208E08CF990D}"/>
                </a:ext>
              </a:extLst>
            </p:cNvPr>
            <p:cNvSpPr/>
            <p:nvPr/>
          </p:nvSpPr>
          <p:spPr>
            <a:xfrm>
              <a:off x="206607" y="133918"/>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ỨNG DỤNG THỰC NGHIỆM</a:t>
              </a:r>
            </a:p>
          </p:txBody>
        </p:sp>
        <p:sp>
          <p:nvSpPr>
            <p:cNvPr id="5" name="Freeform 13">
              <a:extLst>
                <a:ext uri="{FF2B5EF4-FFF2-40B4-BE49-F238E27FC236}">
                  <a16:creationId xmlns:a16="http://schemas.microsoft.com/office/drawing/2014/main" id="{C156DE8B-3AAC-4523-8065-C1D420C790E9}"/>
                </a:ext>
              </a:extLst>
            </p:cNvPr>
            <p:cNvSpPr/>
            <p:nvPr/>
          </p:nvSpPr>
          <p:spPr>
            <a:xfrm>
              <a:off x="206607" y="718918"/>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Chuẩn bị</a:t>
              </a:r>
            </a:p>
          </p:txBody>
        </p:sp>
        <p:sp>
          <p:nvSpPr>
            <p:cNvPr id="6" name="Freeform 13">
              <a:extLst>
                <a:ext uri="{FF2B5EF4-FFF2-40B4-BE49-F238E27FC236}">
                  <a16:creationId xmlns:a16="http://schemas.microsoft.com/office/drawing/2014/main" id="{F735AEE1-610C-4965-B4B0-A9AC35A070B8}"/>
                </a:ext>
              </a:extLst>
            </p:cNvPr>
            <p:cNvSpPr/>
            <p:nvPr/>
          </p:nvSpPr>
          <p:spPr>
            <a:xfrm>
              <a:off x="206607" y="1056561"/>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Kết nối phần cứng</a:t>
              </a:r>
            </a:p>
          </p:txBody>
        </p:sp>
        <p:sp>
          <p:nvSpPr>
            <p:cNvPr id="7" name="Freeform 13">
              <a:extLst>
                <a:ext uri="{FF2B5EF4-FFF2-40B4-BE49-F238E27FC236}">
                  <a16:creationId xmlns:a16="http://schemas.microsoft.com/office/drawing/2014/main" id="{3F94AA35-DEA2-452A-A413-631C049E3EC2}"/>
                </a:ext>
              </a:extLst>
            </p:cNvPr>
            <p:cNvSpPr/>
            <p:nvPr/>
          </p:nvSpPr>
          <p:spPr>
            <a:xfrm>
              <a:off x="206607" y="1413905"/>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Cấu hình phần mềm</a:t>
              </a:r>
            </a:p>
          </p:txBody>
        </p:sp>
        <p:sp>
          <p:nvSpPr>
            <p:cNvPr id="8" name="Freeform 13">
              <a:extLst>
                <a:ext uri="{FF2B5EF4-FFF2-40B4-BE49-F238E27FC236}">
                  <a16:creationId xmlns:a16="http://schemas.microsoft.com/office/drawing/2014/main" id="{69F9C696-2CF4-4AF9-ABD9-606BF4F9B55F}"/>
                </a:ext>
              </a:extLst>
            </p:cNvPr>
            <p:cNvSpPr/>
            <p:nvPr/>
          </p:nvSpPr>
          <p:spPr>
            <a:xfrm>
              <a:off x="206607" y="1737215"/>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Kết quả</a:t>
              </a:r>
            </a:p>
          </p:txBody>
        </p:sp>
      </p:grpSp>
    </p:spTree>
    <p:extLst>
      <p:ext uri="{BB962C8B-B14F-4D97-AF65-F5344CB8AC3E}">
        <p14:creationId xmlns:p14="http://schemas.microsoft.com/office/powerpoint/2010/main" val="2931262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F7409494-A6CA-4405-94E0-DAF180B4DA5C}"/>
              </a:ext>
            </a:extLst>
          </p:cNvPr>
          <p:cNvSpPr/>
          <p:nvPr/>
        </p:nvSpPr>
        <p:spPr>
          <a:xfrm>
            <a:off x="171883" y="29115"/>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CƠ SỞ LÝ THUYẾT </a:t>
            </a:r>
          </a:p>
        </p:txBody>
      </p:sp>
      <p:sp>
        <p:nvSpPr>
          <p:cNvPr id="9" name="Freeform 7">
            <a:extLst>
              <a:ext uri="{FF2B5EF4-FFF2-40B4-BE49-F238E27FC236}">
                <a16:creationId xmlns:a16="http://schemas.microsoft.com/office/drawing/2014/main" id="{0488FAA3-9E87-4D11-B489-E1672652B1E0}"/>
              </a:ext>
            </a:extLst>
          </p:cNvPr>
          <p:cNvSpPr/>
          <p:nvPr/>
        </p:nvSpPr>
        <p:spPr>
          <a:xfrm>
            <a:off x="171883" y="738894"/>
            <a:ext cx="7600517" cy="234748"/>
          </a:xfrm>
          <a:custGeom>
            <a:avLst/>
            <a:gdLst>
              <a:gd name="connsiteX0" fmla="*/ 0 w 5654041"/>
              <a:gd name="connsiteY0" fmla="*/ 0 h 659812"/>
              <a:gd name="connsiteX1" fmla="*/ 5654041 w 5654041"/>
              <a:gd name="connsiteY1" fmla="*/ 0 h 659812"/>
              <a:gd name="connsiteX2" fmla="*/ 5654041 w 5654041"/>
              <a:gd name="connsiteY2" fmla="*/ 659812 h 659812"/>
              <a:gd name="connsiteX3" fmla="*/ 0 w 5654041"/>
              <a:gd name="connsiteY3" fmla="*/ 659812 h 659812"/>
              <a:gd name="connsiteX4" fmla="*/ 0 w 5654041"/>
              <a:gd name="connsiteY4" fmla="*/ 0 h 65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659812">
                <a:moveTo>
                  <a:pt x="0" y="0"/>
                </a:moveTo>
                <a:lnTo>
                  <a:pt x="5654041" y="0"/>
                </a:lnTo>
                <a:lnTo>
                  <a:pt x="5654041" y="659812"/>
                </a:lnTo>
                <a:lnTo>
                  <a:pt x="0" y="6598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Đặc tính của động cơ điện một chiều</a:t>
            </a:r>
          </a:p>
        </p:txBody>
      </p:sp>
      <p:sp>
        <p:nvSpPr>
          <p:cNvPr id="10" name="Freeform 7">
            <a:extLst>
              <a:ext uri="{FF2B5EF4-FFF2-40B4-BE49-F238E27FC236}">
                <a16:creationId xmlns:a16="http://schemas.microsoft.com/office/drawing/2014/main" id="{BD907E1B-4D82-4FF9-BFE1-51BC94F3FD89}"/>
              </a:ext>
            </a:extLst>
          </p:cNvPr>
          <p:cNvSpPr/>
          <p:nvPr/>
        </p:nvSpPr>
        <p:spPr>
          <a:xfrm>
            <a:off x="171883" y="1323894"/>
            <a:ext cx="5654041" cy="234748"/>
          </a:xfrm>
          <a:custGeom>
            <a:avLst/>
            <a:gdLst>
              <a:gd name="connsiteX0" fmla="*/ 0 w 5654041"/>
              <a:gd name="connsiteY0" fmla="*/ 0 h 659812"/>
              <a:gd name="connsiteX1" fmla="*/ 5654041 w 5654041"/>
              <a:gd name="connsiteY1" fmla="*/ 0 h 659812"/>
              <a:gd name="connsiteX2" fmla="*/ 5654041 w 5654041"/>
              <a:gd name="connsiteY2" fmla="*/ 659812 h 659812"/>
              <a:gd name="connsiteX3" fmla="*/ 0 w 5654041"/>
              <a:gd name="connsiteY3" fmla="*/ 659812 h 659812"/>
              <a:gd name="connsiteX4" fmla="*/ 0 w 5654041"/>
              <a:gd name="connsiteY4" fmla="*/ 0 h 65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659812">
                <a:moveTo>
                  <a:pt x="0" y="0"/>
                </a:moveTo>
                <a:lnTo>
                  <a:pt x="5654041" y="0"/>
                </a:lnTo>
                <a:lnTo>
                  <a:pt x="5654041" y="659812"/>
                </a:lnTo>
                <a:lnTo>
                  <a:pt x="0" y="6598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Bộ điều khiển PI mờ</a:t>
            </a:r>
          </a:p>
        </p:txBody>
      </p:sp>
    </p:spTree>
    <p:extLst>
      <p:ext uri="{BB962C8B-B14F-4D97-AF65-F5344CB8AC3E}">
        <p14:creationId xmlns:p14="http://schemas.microsoft.com/office/powerpoint/2010/main" val="31574559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0C308AD-B807-4487-8350-852D1F15F5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7921" y="3122839"/>
            <a:ext cx="3764280" cy="3764280"/>
          </a:xfrm>
          <a:prstGeom prst="rect">
            <a:avLst/>
          </a:prstGeom>
        </p:spPr>
      </p:pic>
      <p:pic>
        <p:nvPicPr>
          <p:cNvPr id="3" name="Picture 2">
            <a:extLst>
              <a:ext uri="{FF2B5EF4-FFF2-40B4-BE49-F238E27FC236}">
                <a16:creationId xmlns:a16="http://schemas.microsoft.com/office/drawing/2014/main" id="{795D476A-8A63-4AE0-96D6-41D6AD0461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6729" y="3433203"/>
            <a:ext cx="3067352" cy="3067352"/>
          </a:xfrm>
          <a:prstGeom prst="rect">
            <a:avLst/>
          </a:prstGeom>
        </p:spPr>
      </p:pic>
      <p:grpSp>
        <p:nvGrpSpPr>
          <p:cNvPr id="9" name="Group 8">
            <a:extLst>
              <a:ext uri="{FF2B5EF4-FFF2-40B4-BE49-F238E27FC236}">
                <a16:creationId xmlns:a16="http://schemas.microsoft.com/office/drawing/2014/main" id="{85966ABA-83F3-4733-9A4F-82B9AA7D0329}"/>
              </a:ext>
            </a:extLst>
          </p:cNvPr>
          <p:cNvGrpSpPr/>
          <p:nvPr/>
        </p:nvGrpSpPr>
        <p:grpSpPr>
          <a:xfrm>
            <a:off x="206607" y="133917"/>
            <a:ext cx="6032147" cy="1503022"/>
            <a:chOff x="206607" y="133918"/>
            <a:chExt cx="5654041" cy="975323"/>
          </a:xfrm>
        </p:grpSpPr>
        <p:sp>
          <p:nvSpPr>
            <p:cNvPr id="4" name="Freeform 12">
              <a:extLst>
                <a:ext uri="{FF2B5EF4-FFF2-40B4-BE49-F238E27FC236}">
                  <a16:creationId xmlns:a16="http://schemas.microsoft.com/office/drawing/2014/main" id="{ED0BC100-C1DB-458D-81CC-208E08CF990D}"/>
                </a:ext>
              </a:extLst>
            </p:cNvPr>
            <p:cNvSpPr/>
            <p:nvPr/>
          </p:nvSpPr>
          <p:spPr>
            <a:xfrm>
              <a:off x="206607" y="133918"/>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ỨNG DỤNG THỰC NGHIỆM</a:t>
              </a:r>
            </a:p>
          </p:txBody>
        </p:sp>
        <p:sp>
          <p:nvSpPr>
            <p:cNvPr id="5" name="Freeform 13">
              <a:extLst>
                <a:ext uri="{FF2B5EF4-FFF2-40B4-BE49-F238E27FC236}">
                  <a16:creationId xmlns:a16="http://schemas.microsoft.com/office/drawing/2014/main" id="{C156DE8B-3AAC-4523-8065-C1D420C790E9}"/>
                </a:ext>
              </a:extLst>
            </p:cNvPr>
            <p:cNvSpPr/>
            <p:nvPr/>
          </p:nvSpPr>
          <p:spPr>
            <a:xfrm>
              <a:off x="206607" y="718918"/>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Chuẩn bị</a:t>
              </a:r>
            </a:p>
          </p:txBody>
        </p:sp>
      </p:grpSp>
      <p:sp>
        <p:nvSpPr>
          <p:cNvPr id="10" name="TextBox 9">
            <a:extLst>
              <a:ext uri="{FF2B5EF4-FFF2-40B4-BE49-F238E27FC236}">
                <a16:creationId xmlns:a16="http://schemas.microsoft.com/office/drawing/2014/main" id="{65B7A0B7-2DCF-4C29-A96B-4B787FD139AA}"/>
              </a:ext>
            </a:extLst>
          </p:cNvPr>
          <p:cNvSpPr txBox="1"/>
          <p:nvPr/>
        </p:nvSpPr>
        <p:spPr>
          <a:xfrm>
            <a:off x="664890" y="1439756"/>
            <a:ext cx="5573864" cy="2197396"/>
          </a:xfrm>
          <a:prstGeom prst="rect">
            <a:avLst/>
          </a:prstGeom>
          <a:noFill/>
        </p:spPr>
        <p:txBody>
          <a:bodyPr wrap="square">
            <a:spAutoFit/>
          </a:bodyPr>
          <a:lstStyle/>
          <a:p>
            <a:pPr indent="228600">
              <a:lnSpc>
                <a:spcPct val="150000"/>
              </a:lnSpc>
              <a:spcAft>
                <a:spcPts val="800"/>
              </a:spcAft>
              <a:buNone/>
            </a:pPr>
            <a:r>
              <a:rPr lang="vi-VN" sz="2000">
                <a:effectLst/>
                <a:latin typeface="Calibri" panose="020F0502020204030204" pitchFamily="34" charset="0"/>
                <a:ea typeface="Calibri" panose="020F0502020204030204" pitchFamily="34" charset="0"/>
                <a:cs typeface="Calibri" panose="020F0502020204030204" pitchFamily="34" charset="0"/>
              </a:rPr>
              <a:t>Vi điều khiển STM32F103C8T6.</a:t>
            </a:r>
          </a:p>
          <a:p>
            <a:pPr indent="228600">
              <a:lnSpc>
                <a:spcPct val="150000"/>
              </a:lnSpc>
              <a:spcAft>
                <a:spcPts val="800"/>
              </a:spcAft>
              <a:buNone/>
            </a:pPr>
            <a:r>
              <a:rPr lang="vi-VN" sz="2000">
                <a:effectLst/>
                <a:latin typeface="Calibri" panose="020F0502020204030204" pitchFamily="34" charset="0"/>
                <a:ea typeface="Calibri" panose="020F0502020204030204" pitchFamily="34" charset="0"/>
                <a:cs typeface="Calibri" panose="020F0502020204030204" pitchFamily="34" charset="0"/>
              </a:rPr>
              <a:t>Mạch cầu H L298N.</a:t>
            </a:r>
          </a:p>
          <a:p>
            <a:pPr indent="228600">
              <a:lnSpc>
                <a:spcPct val="150000"/>
              </a:lnSpc>
              <a:spcAft>
                <a:spcPts val="800"/>
              </a:spcAft>
              <a:buNone/>
            </a:pPr>
            <a:r>
              <a:rPr lang="vi-VN" sz="2000">
                <a:effectLst/>
                <a:latin typeface="Calibri" panose="020F0502020204030204" pitchFamily="34" charset="0"/>
                <a:ea typeface="Calibri" panose="020F0502020204030204" pitchFamily="34" charset="0"/>
                <a:cs typeface="Calibri" panose="020F0502020204030204" pitchFamily="34" charset="0"/>
              </a:rPr>
              <a:t>Nguồn cấp 12V DC.</a:t>
            </a:r>
          </a:p>
          <a:p>
            <a:pPr indent="228600">
              <a:lnSpc>
                <a:spcPct val="150000"/>
              </a:lnSpc>
              <a:spcAft>
                <a:spcPts val="800"/>
              </a:spcAft>
              <a:buNone/>
            </a:pPr>
            <a:r>
              <a:rPr lang="vi-VN" sz="2000">
                <a:effectLst/>
                <a:latin typeface="Calibri" panose="020F0502020204030204" pitchFamily="34" charset="0"/>
                <a:ea typeface="Calibri" panose="020F0502020204030204" pitchFamily="34" charset="0"/>
                <a:cs typeface="Calibri" panose="020F0502020204030204" pitchFamily="34" charset="0"/>
              </a:rPr>
              <a:t>Động cơ DC 12V có gắn </a:t>
            </a:r>
            <a:r>
              <a:rPr lang="vi-VN" sz="2000" err="1">
                <a:effectLst/>
                <a:latin typeface="Calibri" panose="020F0502020204030204" pitchFamily="34" charset="0"/>
                <a:ea typeface="Calibri" panose="020F0502020204030204" pitchFamily="34" charset="0"/>
                <a:cs typeface="Calibri" panose="020F0502020204030204" pitchFamily="34" charset="0"/>
              </a:rPr>
              <a:t>encoder</a:t>
            </a:r>
            <a:r>
              <a:rPr lang="vi-VN" sz="2000">
                <a:effectLst/>
                <a:latin typeface="Calibri" panose="020F0502020204030204" pitchFamily="34" charset="0"/>
                <a:ea typeface="Calibri" panose="020F0502020204030204" pitchFamily="34" charset="0"/>
                <a:cs typeface="Calibri" panose="020F0502020204030204" pitchFamily="34" charset="0"/>
              </a:rPr>
              <a:t> loại 25GA 370</a:t>
            </a:r>
            <a:endParaRPr lang="en-US" sz="160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7314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5966ABA-83F3-4733-9A4F-82B9AA7D0329}"/>
              </a:ext>
            </a:extLst>
          </p:cNvPr>
          <p:cNvGrpSpPr/>
          <p:nvPr/>
        </p:nvGrpSpPr>
        <p:grpSpPr>
          <a:xfrm>
            <a:off x="206607" y="133917"/>
            <a:ext cx="6032147" cy="1652958"/>
            <a:chOff x="206607" y="133918"/>
            <a:chExt cx="5654041" cy="1072617"/>
          </a:xfrm>
        </p:grpSpPr>
        <p:sp>
          <p:nvSpPr>
            <p:cNvPr id="4" name="Freeform 12">
              <a:extLst>
                <a:ext uri="{FF2B5EF4-FFF2-40B4-BE49-F238E27FC236}">
                  <a16:creationId xmlns:a16="http://schemas.microsoft.com/office/drawing/2014/main" id="{ED0BC100-C1DB-458D-81CC-208E08CF990D}"/>
                </a:ext>
              </a:extLst>
            </p:cNvPr>
            <p:cNvSpPr/>
            <p:nvPr/>
          </p:nvSpPr>
          <p:spPr>
            <a:xfrm>
              <a:off x="206607" y="133918"/>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ỨNG DỤNG THỰC NGHIỆM</a:t>
              </a:r>
            </a:p>
          </p:txBody>
        </p:sp>
        <p:sp>
          <p:nvSpPr>
            <p:cNvPr id="6" name="Freeform 13">
              <a:extLst>
                <a:ext uri="{FF2B5EF4-FFF2-40B4-BE49-F238E27FC236}">
                  <a16:creationId xmlns:a16="http://schemas.microsoft.com/office/drawing/2014/main" id="{F735AEE1-610C-4965-B4B0-A9AC35A070B8}"/>
                </a:ext>
              </a:extLst>
            </p:cNvPr>
            <p:cNvSpPr/>
            <p:nvPr/>
          </p:nvSpPr>
          <p:spPr>
            <a:xfrm>
              <a:off x="206607" y="816212"/>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Kết nối phần cứng</a:t>
              </a:r>
            </a:p>
          </p:txBody>
        </p:sp>
      </p:grpSp>
      <p:pic>
        <p:nvPicPr>
          <p:cNvPr id="10" name="Picture 9">
            <a:extLst>
              <a:ext uri="{FF2B5EF4-FFF2-40B4-BE49-F238E27FC236}">
                <a16:creationId xmlns:a16="http://schemas.microsoft.com/office/drawing/2014/main" id="{475CE4E2-A917-4692-96C8-BD58E943C908}"/>
              </a:ext>
            </a:extLst>
          </p:cNvPr>
          <p:cNvPicPr>
            <a:picLocks noChangeAspect="1"/>
          </p:cNvPicPr>
          <p:nvPr/>
        </p:nvPicPr>
        <p:blipFill>
          <a:blip r:embed="rId2"/>
          <a:stretch>
            <a:fillRect/>
          </a:stretch>
        </p:blipFill>
        <p:spPr>
          <a:xfrm>
            <a:off x="1342453" y="1601263"/>
            <a:ext cx="9792602" cy="5175281"/>
          </a:xfrm>
          <a:prstGeom prst="rect">
            <a:avLst/>
          </a:prstGeom>
        </p:spPr>
      </p:pic>
    </p:spTree>
    <p:extLst>
      <p:ext uri="{BB962C8B-B14F-4D97-AF65-F5344CB8AC3E}">
        <p14:creationId xmlns:p14="http://schemas.microsoft.com/office/powerpoint/2010/main" val="23311930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5966ABA-83F3-4733-9A4F-82B9AA7D0329}"/>
              </a:ext>
            </a:extLst>
          </p:cNvPr>
          <p:cNvGrpSpPr/>
          <p:nvPr/>
        </p:nvGrpSpPr>
        <p:grpSpPr>
          <a:xfrm>
            <a:off x="206607" y="133917"/>
            <a:ext cx="6032147" cy="1652958"/>
            <a:chOff x="206607" y="133918"/>
            <a:chExt cx="5654041" cy="1072617"/>
          </a:xfrm>
        </p:grpSpPr>
        <p:sp>
          <p:nvSpPr>
            <p:cNvPr id="4" name="Freeform 12">
              <a:extLst>
                <a:ext uri="{FF2B5EF4-FFF2-40B4-BE49-F238E27FC236}">
                  <a16:creationId xmlns:a16="http://schemas.microsoft.com/office/drawing/2014/main" id="{ED0BC100-C1DB-458D-81CC-208E08CF990D}"/>
                </a:ext>
              </a:extLst>
            </p:cNvPr>
            <p:cNvSpPr/>
            <p:nvPr/>
          </p:nvSpPr>
          <p:spPr>
            <a:xfrm>
              <a:off x="206607" y="133918"/>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ỨNG DỤNG THỰC NGHIỆM</a:t>
              </a:r>
            </a:p>
          </p:txBody>
        </p:sp>
        <p:sp>
          <p:nvSpPr>
            <p:cNvPr id="6" name="Freeform 13">
              <a:extLst>
                <a:ext uri="{FF2B5EF4-FFF2-40B4-BE49-F238E27FC236}">
                  <a16:creationId xmlns:a16="http://schemas.microsoft.com/office/drawing/2014/main" id="{F735AEE1-610C-4965-B4B0-A9AC35A070B8}"/>
                </a:ext>
              </a:extLst>
            </p:cNvPr>
            <p:cNvSpPr/>
            <p:nvPr/>
          </p:nvSpPr>
          <p:spPr>
            <a:xfrm>
              <a:off x="206607" y="816212"/>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Kết nối phần cứng</a:t>
              </a:r>
            </a:p>
          </p:txBody>
        </p:sp>
      </p:grpSp>
      <p:pic>
        <p:nvPicPr>
          <p:cNvPr id="3" name="Picture 2">
            <a:extLst>
              <a:ext uri="{FF2B5EF4-FFF2-40B4-BE49-F238E27FC236}">
                <a16:creationId xmlns:a16="http://schemas.microsoft.com/office/drawing/2014/main" id="{63302C4F-AEEE-4B22-91F9-7D2B2A1892EB}"/>
              </a:ext>
            </a:extLst>
          </p:cNvPr>
          <p:cNvPicPr>
            <a:picLocks noChangeAspect="1"/>
          </p:cNvPicPr>
          <p:nvPr/>
        </p:nvPicPr>
        <p:blipFill rotWithShape="1">
          <a:blip r:embed="rId2"/>
          <a:srcRect b="10819"/>
          <a:stretch/>
        </p:blipFill>
        <p:spPr>
          <a:xfrm>
            <a:off x="2418467" y="1786875"/>
            <a:ext cx="7355065" cy="4937208"/>
          </a:xfrm>
          <a:prstGeom prst="rect">
            <a:avLst/>
          </a:prstGeom>
        </p:spPr>
      </p:pic>
    </p:spTree>
    <p:extLst>
      <p:ext uri="{BB962C8B-B14F-4D97-AF65-F5344CB8AC3E}">
        <p14:creationId xmlns:p14="http://schemas.microsoft.com/office/powerpoint/2010/main" val="3691018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5966ABA-83F3-4733-9A4F-82B9AA7D0329}"/>
              </a:ext>
            </a:extLst>
          </p:cNvPr>
          <p:cNvGrpSpPr/>
          <p:nvPr/>
        </p:nvGrpSpPr>
        <p:grpSpPr>
          <a:xfrm>
            <a:off x="206607" y="133917"/>
            <a:ext cx="6032147" cy="1588205"/>
            <a:chOff x="206607" y="133918"/>
            <a:chExt cx="5654041" cy="1030598"/>
          </a:xfrm>
        </p:grpSpPr>
        <p:sp>
          <p:nvSpPr>
            <p:cNvPr id="4" name="Freeform 12">
              <a:extLst>
                <a:ext uri="{FF2B5EF4-FFF2-40B4-BE49-F238E27FC236}">
                  <a16:creationId xmlns:a16="http://schemas.microsoft.com/office/drawing/2014/main" id="{ED0BC100-C1DB-458D-81CC-208E08CF990D}"/>
                </a:ext>
              </a:extLst>
            </p:cNvPr>
            <p:cNvSpPr/>
            <p:nvPr/>
          </p:nvSpPr>
          <p:spPr>
            <a:xfrm>
              <a:off x="206607" y="133918"/>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ỨNG DỤNG THỰC NGHIỆM</a:t>
              </a:r>
            </a:p>
          </p:txBody>
        </p:sp>
        <p:sp>
          <p:nvSpPr>
            <p:cNvPr id="6" name="Freeform 13">
              <a:extLst>
                <a:ext uri="{FF2B5EF4-FFF2-40B4-BE49-F238E27FC236}">
                  <a16:creationId xmlns:a16="http://schemas.microsoft.com/office/drawing/2014/main" id="{F735AEE1-610C-4965-B4B0-A9AC35A070B8}"/>
                </a:ext>
              </a:extLst>
            </p:cNvPr>
            <p:cNvSpPr/>
            <p:nvPr/>
          </p:nvSpPr>
          <p:spPr>
            <a:xfrm>
              <a:off x="206607" y="774193"/>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en-US" sz="3200" b="1" kern="1200">
                  <a:latin typeface="Calibri" panose="020F0502020204030204" pitchFamily="34" charset="0"/>
                  <a:ea typeface="Calibri" panose="020F0502020204030204" pitchFamily="34" charset="0"/>
                  <a:cs typeface="Calibri" panose="020F0502020204030204" pitchFamily="34" charset="0"/>
                </a:rPr>
                <a:t>User Interface</a:t>
              </a:r>
              <a:endParaRPr lang="vi-VN" sz="3200" b="1" kern="1200">
                <a:latin typeface="Calibri" panose="020F0502020204030204" pitchFamily="34" charset="0"/>
                <a:ea typeface="Calibri" panose="020F0502020204030204" pitchFamily="34" charset="0"/>
                <a:cs typeface="Calibri" panose="020F0502020204030204" pitchFamily="34" charset="0"/>
              </a:endParaRPr>
            </a:p>
          </p:txBody>
        </p:sp>
      </p:grpSp>
      <p:pic>
        <p:nvPicPr>
          <p:cNvPr id="3" name="Picture 2">
            <a:extLst>
              <a:ext uri="{FF2B5EF4-FFF2-40B4-BE49-F238E27FC236}">
                <a16:creationId xmlns:a16="http://schemas.microsoft.com/office/drawing/2014/main" id="{713ACA73-A749-46C2-BD6C-0485C0B276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337" y="1722121"/>
            <a:ext cx="9849326" cy="4647843"/>
          </a:xfrm>
          <a:prstGeom prst="rect">
            <a:avLst/>
          </a:prstGeom>
        </p:spPr>
      </p:pic>
    </p:spTree>
    <p:extLst>
      <p:ext uri="{BB962C8B-B14F-4D97-AF65-F5344CB8AC3E}">
        <p14:creationId xmlns:p14="http://schemas.microsoft.com/office/powerpoint/2010/main" val="36781029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5966ABA-83F3-4733-9A4F-82B9AA7D0329}"/>
              </a:ext>
            </a:extLst>
          </p:cNvPr>
          <p:cNvGrpSpPr/>
          <p:nvPr/>
        </p:nvGrpSpPr>
        <p:grpSpPr>
          <a:xfrm>
            <a:off x="206607" y="133917"/>
            <a:ext cx="6147894" cy="1543032"/>
            <a:chOff x="206607" y="133918"/>
            <a:chExt cx="5762533" cy="1001285"/>
          </a:xfrm>
        </p:grpSpPr>
        <p:sp>
          <p:nvSpPr>
            <p:cNvPr id="4" name="Freeform 12">
              <a:extLst>
                <a:ext uri="{FF2B5EF4-FFF2-40B4-BE49-F238E27FC236}">
                  <a16:creationId xmlns:a16="http://schemas.microsoft.com/office/drawing/2014/main" id="{ED0BC100-C1DB-458D-81CC-208E08CF990D}"/>
                </a:ext>
              </a:extLst>
            </p:cNvPr>
            <p:cNvSpPr/>
            <p:nvPr/>
          </p:nvSpPr>
          <p:spPr>
            <a:xfrm>
              <a:off x="206607" y="133918"/>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ỨNG DỤNG THỰC NGHIỆM</a:t>
              </a:r>
            </a:p>
          </p:txBody>
        </p:sp>
        <p:sp>
          <p:nvSpPr>
            <p:cNvPr id="7" name="Freeform 13">
              <a:extLst>
                <a:ext uri="{FF2B5EF4-FFF2-40B4-BE49-F238E27FC236}">
                  <a16:creationId xmlns:a16="http://schemas.microsoft.com/office/drawing/2014/main" id="{3F94AA35-DEA2-452A-A413-631C049E3EC2}"/>
                </a:ext>
              </a:extLst>
            </p:cNvPr>
            <p:cNvSpPr/>
            <p:nvPr/>
          </p:nvSpPr>
          <p:spPr>
            <a:xfrm>
              <a:off x="315099" y="744880"/>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Cấu hình phần mềm</a:t>
              </a:r>
            </a:p>
          </p:txBody>
        </p:sp>
      </p:grpSp>
      <p:sp>
        <p:nvSpPr>
          <p:cNvPr id="10" name="TextBox 9">
            <a:extLst>
              <a:ext uri="{FF2B5EF4-FFF2-40B4-BE49-F238E27FC236}">
                <a16:creationId xmlns:a16="http://schemas.microsoft.com/office/drawing/2014/main" id="{5A7E92E8-F64F-490E-8844-DAC4FF8D9137}"/>
              </a:ext>
            </a:extLst>
          </p:cNvPr>
          <p:cNvSpPr txBox="1"/>
          <p:nvPr/>
        </p:nvSpPr>
        <p:spPr>
          <a:xfrm>
            <a:off x="653354" y="1716958"/>
            <a:ext cx="6120553" cy="1941429"/>
          </a:xfrm>
          <a:prstGeom prst="rect">
            <a:avLst/>
          </a:prstGeom>
          <a:noFill/>
        </p:spPr>
        <p:txBody>
          <a:bodyPr wrap="square">
            <a:spAutoFit/>
          </a:bodyPr>
          <a:lstStyle/>
          <a:p>
            <a:pPr algn="just">
              <a:lnSpc>
                <a:spcPct val="107000"/>
              </a:lnSpc>
              <a:spcAft>
                <a:spcPts val="800"/>
              </a:spcAft>
            </a:pPr>
            <a:r>
              <a:rPr lang="vi-VN" sz="1800">
                <a:solidFill>
                  <a:schemeClr val="accent1"/>
                </a:solidFill>
                <a:effectLst/>
                <a:latin typeface="Calibri" panose="020F0502020204030204" pitchFamily="34" charset="0"/>
                <a:ea typeface="Calibri" panose="020F0502020204030204" pitchFamily="34" charset="0"/>
                <a:cs typeface="Calibri" panose="020F0502020204030204" pitchFamily="34" charset="0"/>
              </a:rPr>
              <a:t>Cấu hình:</a:t>
            </a:r>
          </a:p>
          <a:p>
            <a:pPr marL="285750" indent="-285750" algn="just">
              <a:lnSpc>
                <a:spcPct val="107000"/>
              </a:lnSpc>
              <a:spcAft>
                <a:spcPts val="800"/>
              </a:spcAft>
              <a:buFont typeface="Arial" panose="020B0604020202020204" pitchFamily="34" charset="0"/>
              <a:buChar char="•"/>
            </a:pPr>
            <a:r>
              <a:rPr lang="vi-VN" sz="1800" err="1">
                <a:effectLst/>
                <a:latin typeface="Calibri" panose="020F0502020204030204" pitchFamily="34" charset="0"/>
                <a:ea typeface="Calibri" panose="020F0502020204030204" pitchFamily="34" charset="0"/>
                <a:cs typeface="Calibri" panose="020F0502020204030204" pitchFamily="34" charset="0"/>
              </a:rPr>
              <a:t>Timer</a:t>
            </a:r>
            <a:r>
              <a:rPr lang="vi-VN" sz="1800">
                <a:effectLst/>
                <a:latin typeface="Calibri" panose="020F0502020204030204" pitchFamily="34" charset="0"/>
                <a:ea typeface="Calibri" panose="020F0502020204030204" pitchFamily="34" charset="0"/>
                <a:cs typeface="Calibri" panose="020F0502020204030204" pitchFamily="34" charset="0"/>
              </a:rPr>
              <a:t> 1 tạo </a:t>
            </a:r>
            <a:r>
              <a:rPr lang="vi-VN" sz="2000">
                <a:effectLst/>
                <a:latin typeface="Calibri" panose="020F0502020204030204" pitchFamily="34" charset="0"/>
                <a:ea typeface="Calibri" panose="020F0502020204030204" pitchFamily="34" charset="0"/>
                <a:cs typeface="Calibri" panose="020F0502020204030204" pitchFamily="34" charset="0"/>
              </a:rPr>
              <a:t>xung</a:t>
            </a:r>
            <a:r>
              <a:rPr lang="vi-VN" sz="1800">
                <a:effectLst/>
                <a:latin typeface="Calibri" panose="020F0502020204030204" pitchFamily="34" charset="0"/>
                <a:ea typeface="Calibri" panose="020F0502020204030204" pitchFamily="34" charset="0"/>
                <a:cs typeface="Calibri" panose="020F0502020204030204" pitchFamily="34" charset="0"/>
              </a:rPr>
              <a:t> PWM</a:t>
            </a:r>
          </a:p>
          <a:p>
            <a:pPr marL="285750" indent="-285750" algn="just">
              <a:lnSpc>
                <a:spcPct val="107000"/>
              </a:lnSpc>
              <a:spcAft>
                <a:spcPts val="800"/>
              </a:spcAft>
              <a:buFont typeface="Arial" panose="020B0604020202020204" pitchFamily="34" charset="0"/>
              <a:buChar char="•"/>
            </a:pPr>
            <a:r>
              <a:rPr lang="vi-VN" sz="1800" err="1">
                <a:effectLst/>
                <a:latin typeface="Calibri" panose="020F0502020204030204" pitchFamily="34" charset="0"/>
                <a:ea typeface="Calibri" panose="020F0502020204030204" pitchFamily="34" charset="0"/>
                <a:cs typeface="Calibri" panose="020F0502020204030204" pitchFamily="34" charset="0"/>
              </a:rPr>
              <a:t>Timer</a:t>
            </a:r>
            <a:r>
              <a:rPr lang="vi-VN" sz="1800">
                <a:effectLst/>
                <a:latin typeface="Calibri" panose="020F0502020204030204" pitchFamily="34" charset="0"/>
                <a:ea typeface="Calibri" panose="020F0502020204030204" pitchFamily="34" charset="0"/>
                <a:cs typeface="Calibri" panose="020F0502020204030204" pitchFamily="34" charset="0"/>
              </a:rPr>
              <a:t> 2 đọc số xung </a:t>
            </a:r>
            <a:r>
              <a:rPr lang="vi-VN" sz="1800" err="1">
                <a:effectLst/>
                <a:latin typeface="Calibri" panose="020F0502020204030204" pitchFamily="34" charset="0"/>
                <a:ea typeface="Calibri" panose="020F0502020204030204" pitchFamily="34" charset="0"/>
                <a:cs typeface="Calibri" panose="020F0502020204030204" pitchFamily="34" charset="0"/>
              </a:rPr>
              <a:t>encoder</a:t>
            </a:r>
            <a:endParaRPr lang="en-US" sz="1800">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a:lnSpc>
                <a:spcPct val="107000"/>
              </a:lnSpc>
              <a:spcAft>
                <a:spcPts val="800"/>
              </a:spcAft>
              <a:buFont typeface="Arial" panose="020B0604020202020204" pitchFamily="34" charset="0"/>
              <a:buChar char="•"/>
            </a:pPr>
            <a:r>
              <a:rPr lang="vi-VN" sz="1800" err="1">
                <a:effectLst/>
                <a:latin typeface="Calibri" panose="020F0502020204030204" pitchFamily="34" charset="0"/>
                <a:ea typeface="Calibri" panose="020F0502020204030204" pitchFamily="34" charset="0"/>
                <a:cs typeface="Calibri" panose="020F0502020204030204" pitchFamily="34" charset="0"/>
              </a:rPr>
              <a:t>Timer</a:t>
            </a:r>
            <a:r>
              <a:rPr lang="vi-VN" sz="1800">
                <a:effectLst/>
                <a:latin typeface="Calibri" panose="020F0502020204030204" pitchFamily="34" charset="0"/>
                <a:ea typeface="Calibri" panose="020F0502020204030204" pitchFamily="34" charset="0"/>
                <a:cs typeface="Calibri" panose="020F0502020204030204" pitchFamily="34" charset="0"/>
              </a:rPr>
              <a:t> 3 định thời khi vẽ </a:t>
            </a:r>
            <a:r>
              <a:rPr lang="vi-VN" sz="1800" err="1">
                <a:effectLst/>
                <a:latin typeface="Calibri" panose="020F0502020204030204" pitchFamily="34" charset="0"/>
                <a:ea typeface="Calibri" panose="020F0502020204030204" pitchFamily="34" charset="0"/>
                <a:cs typeface="Calibri" panose="020F0502020204030204" pitchFamily="34" charset="0"/>
              </a:rPr>
              <a:t>setpoint</a:t>
            </a:r>
            <a:r>
              <a:rPr lang="vi-VN" sz="1800">
                <a:effectLst/>
                <a:latin typeface="Calibri" panose="020F0502020204030204" pitchFamily="34" charset="0"/>
                <a:ea typeface="Calibri" panose="020F0502020204030204" pitchFamily="34" charset="0"/>
                <a:cs typeface="Calibri" panose="020F0502020204030204" pitchFamily="34" charset="0"/>
              </a:rPr>
              <a:t> thay đổi theo thời gian</a:t>
            </a:r>
            <a:endParaRPr lang="en-US" sz="1800">
              <a:effectLst/>
              <a:latin typeface="Calibri" panose="020F0502020204030204" pitchFamily="34" charset="0"/>
              <a:ea typeface="Calibri" panose="020F0502020204030204" pitchFamily="34" charset="0"/>
              <a:cs typeface="Calibri" panose="020F0502020204030204" pitchFamily="34" charset="0"/>
            </a:endParaRPr>
          </a:p>
          <a:p>
            <a:pPr algn="just">
              <a:lnSpc>
                <a:spcPct val="107000"/>
              </a:lnSpc>
              <a:spcAft>
                <a:spcPts val="800"/>
              </a:spcAft>
            </a:pPr>
            <a:endParaRPr lang="en-US" sz="1400">
              <a:effectLst/>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9285AC95-03A6-442F-B048-4E6EC4ADF10A}"/>
              </a:ext>
            </a:extLst>
          </p:cNvPr>
          <p:cNvPicPr>
            <a:picLocks noChangeAspect="1"/>
          </p:cNvPicPr>
          <p:nvPr/>
        </p:nvPicPr>
        <p:blipFill>
          <a:blip r:embed="rId2"/>
          <a:stretch>
            <a:fillRect/>
          </a:stretch>
        </p:blipFill>
        <p:spPr>
          <a:xfrm>
            <a:off x="6501142" y="1249061"/>
            <a:ext cx="5690858" cy="5361501"/>
          </a:xfrm>
          <a:prstGeom prst="rect">
            <a:avLst/>
          </a:prstGeom>
        </p:spPr>
      </p:pic>
    </p:spTree>
    <p:extLst>
      <p:ext uri="{BB962C8B-B14F-4D97-AF65-F5344CB8AC3E}">
        <p14:creationId xmlns:p14="http://schemas.microsoft.com/office/powerpoint/2010/main" val="7910734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5966ABA-83F3-4733-9A4F-82B9AA7D0329}"/>
              </a:ext>
            </a:extLst>
          </p:cNvPr>
          <p:cNvGrpSpPr/>
          <p:nvPr/>
        </p:nvGrpSpPr>
        <p:grpSpPr>
          <a:xfrm>
            <a:off x="206607" y="133917"/>
            <a:ext cx="6147894" cy="1543032"/>
            <a:chOff x="206607" y="133918"/>
            <a:chExt cx="5762533" cy="1001285"/>
          </a:xfrm>
        </p:grpSpPr>
        <p:sp>
          <p:nvSpPr>
            <p:cNvPr id="4" name="Freeform 12">
              <a:extLst>
                <a:ext uri="{FF2B5EF4-FFF2-40B4-BE49-F238E27FC236}">
                  <a16:creationId xmlns:a16="http://schemas.microsoft.com/office/drawing/2014/main" id="{ED0BC100-C1DB-458D-81CC-208E08CF990D}"/>
                </a:ext>
              </a:extLst>
            </p:cNvPr>
            <p:cNvSpPr/>
            <p:nvPr/>
          </p:nvSpPr>
          <p:spPr>
            <a:xfrm>
              <a:off x="206607" y="133918"/>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ỨNG DỤNG THỰC NGHIỆM</a:t>
              </a:r>
            </a:p>
          </p:txBody>
        </p:sp>
        <p:sp>
          <p:nvSpPr>
            <p:cNvPr id="7" name="Freeform 13">
              <a:extLst>
                <a:ext uri="{FF2B5EF4-FFF2-40B4-BE49-F238E27FC236}">
                  <a16:creationId xmlns:a16="http://schemas.microsoft.com/office/drawing/2014/main" id="{3F94AA35-DEA2-452A-A413-631C049E3EC2}"/>
                </a:ext>
              </a:extLst>
            </p:cNvPr>
            <p:cNvSpPr/>
            <p:nvPr/>
          </p:nvSpPr>
          <p:spPr>
            <a:xfrm>
              <a:off x="315099" y="744880"/>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Cấu hình phần mềm</a:t>
              </a:r>
              <a:r>
                <a:rPr lang="en-US" sz="3200" b="1" kern="1200">
                  <a:latin typeface="Calibri" panose="020F0502020204030204" pitchFamily="34" charset="0"/>
                  <a:ea typeface="Calibri" panose="020F0502020204030204" pitchFamily="34" charset="0"/>
                  <a:cs typeface="Calibri" panose="020F0502020204030204" pitchFamily="34" charset="0"/>
                </a:rPr>
                <a:t> &amp; </a:t>
              </a:r>
              <a:r>
                <a:rPr lang="vi-VN" sz="3200" b="1" kern="1200">
                  <a:latin typeface="Calibri" panose="020F0502020204030204" pitchFamily="34" charset="0"/>
                  <a:ea typeface="Calibri" panose="020F0502020204030204" pitchFamily="34" charset="0"/>
                  <a:cs typeface="Calibri" panose="020F0502020204030204" pitchFamily="34" charset="0"/>
                </a:rPr>
                <a:t>Lập trình</a:t>
              </a:r>
            </a:p>
          </p:txBody>
        </p:sp>
      </p:grpSp>
      <p:pic>
        <p:nvPicPr>
          <p:cNvPr id="8" name="Picture 7">
            <a:extLst>
              <a:ext uri="{FF2B5EF4-FFF2-40B4-BE49-F238E27FC236}">
                <a16:creationId xmlns:a16="http://schemas.microsoft.com/office/drawing/2014/main" id="{249519E8-1553-4F87-9FFB-17F5DC194162}"/>
              </a:ext>
            </a:extLst>
          </p:cNvPr>
          <p:cNvPicPr>
            <a:picLocks noChangeAspect="1"/>
          </p:cNvPicPr>
          <p:nvPr/>
        </p:nvPicPr>
        <p:blipFill>
          <a:blip r:embed="rId2"/>
          <a:stretch>
            <a:fillRect/>
          </a:stretch>
        </p:blipFill>
        <p:spPr>
          <a:xfrm>
            <a:off x="572077" y="1515843"/>
            <a:ext cx="4844874" cy="5208240"/>
          </a:xfrm>
          <a:prstGeom prst="rect">
            <a:avLst/>
          </a:prstGeom>
        </p:spPr>
      </p:pic>
      <p:pic>
        <p:nvPicPr>
          <p:cNvPr id="12" name="Picture 11">
            <a:extLst>
              <a:ext uri="{FF2B5EF4-FFF2-40B4-BE49-F238E27FC236}">
                <a16:creationId xmlns:a16="http://schemas.microsoft.com/office/drawing/2014/main" id="{AEE44C52-C9CF-460C-BCCF-800F095A4228}"/>
              </a:ext>
            </a:extLst>
          </p:cNvPr>
          <p:cNvPicPr>
            <a:picLocks noChangeAspect="1"/>
          </p:cNvPicPr>
          <p:nvPr/>
        </p:nvPicPr>
        <p:blipFill>
          <a:blip r:embed="rId3"/>
          <a:stretch>
            <a:fillRect/>
          </a:stretch>
        </p:blipFill>
        <p:spPr>
          <a:xfrm>
            <a:off x="6095999" y="1716958"/>
            <a:ext cx="5242560" cy="4663440"/>
          </a:xfrm>
          <a:prstGeom prst="rect">
            <a:avLst/>
          </a:prstGeom>
        </p:spPr>
      </p:pic>
    </p:spTree>
    <p:extLst>
      <p:ext uri="{BB962C8B-B14F-4D97-AF65-F5344CB8AC3E}">
        <p14:creationId xmlns:p14="http://schemas.microsoft.com/office/powerpoint/2010/main" val="25089447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5966ABA-83F3-4733-9A4F-82B9AA7D0329}"/>
              </a:ext>
            </a:extLst>
          </p:cNvPr>
          <p:cNvGrpSpPr/>
          <p:nvPr/>
        </p:nvGrpSpPr>
        <p:grpSpPr>
          <a:xfrm>
            <a:off x="206607" y="133917"/>
            <a:ext cx="6147894" cy="1543032"/>
            <a:chOff x="206607" y="133918"/>
            <a:chExt cx="5762533" cy="1001285"/>
          </a:xfrm>
        </p:grpSpPr>
        <p:sp>
          <p:nvSpPr>
            <p:cNvPr id="4" name="Freeform 12">
              <a:extLst>
                <a:ext uri="{FF2B5EF4-FFF2-40B4-BE49-F238E27FC236}">
                  <a16:creationId xmlns:a16="http://schemas.microsoft.com/office/drawing/2014/main" id="{ED0BC100-C1DB-458D-81CC-208E08CF990D}"/>
                </a:ext>
              </a:extLst>
            </p:cNvPr>
            <p:cNvSpPr/>
            <p:nvPr/>
          </p:nvSpPr>
          <p:spPr>
            <a:xfrm>
              <a:off x="206607" y="133918"/>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ỨNG DỤNG THỰC NGHIỆM</a:t>
              </a:r>
            </a:p>
          </p:txBody>
        </p:sp>
        <p:sp>
          <p:nvSpPr>
            <p:cNvPr id="7" name="Freeform 13">
              <a:extLst>
                <a:ext uri="{FF2B5EF4-FFF2-40B4-BE49-F238E27FC236}">
                  <a16:creationId xmlns:a16="http://schemas.microsoft.com/office/drawing/2014/main" id="{3F94AA35-DEA2-452A-A413-631C049E3EC2}"/>
                </a:ext>
              </a:extLst>
            </p:cNvPr>
            <p:cNvSpPr/>
            <p:nvPr/>
          </p:nvSpPr>
          <p:spPr>
            <a:xfrm>
              <a:off x="315099" y="744880"/>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Cấu hình phần mềm </a:t>
              </a:r>
              <a:r>
                <a:rPr lang="en-US" sz="3200" b="1" kern="1200">
                  <a:latin typeface="Calibri" panose="020F0502020204030204" pitchFamily="34" charset="0"/>
                  <a:ea typeface="Calibri" panose="020F0502020204030204" pitchFamily="34" charset="0"/>
                  <a:cs typeface="Calibri" panose="020F0502020204030204" pitchFamily="34" charset="0"/>
                </a:rPr>
                <a:t>&amp; </a:t>
              </a:r>
              <a:r>
                <a:rPr lang="vi-VN" sz="3200" b="1" kern="1200">
                  <a:latin typeface="Calibri" panose="020F0502020204030204" pitchFamily="34" charset="0"/>
                  <a:ea typeface="Calibri" panose="020F0502020204030204" pitchFamily="34" charset="0"/>
                  <a:cs typeface="Calibri" panose="020F0502020204030204" pitchFamily="34" charset="0"/>
                </a:rPr>
                <a:t>Lập trình</a:t>
              </a:r>
            </a:p>
          </p:txBody>
        </p:sp>
      </p:grpSp>
      <p:pic>
        <p:nvPicPr>
          <p:cNvPr id="10" name="Picture 9">
            <a:extLst>
              <a:ext uri="{FF2B5EF4-FFF2-40B4-BE49-F238E27FC236}">
                <a16:creationId xmlns:a16="http://schemas.microsoft.com/office/drawing/2014/main" id="{519B3AD2-CE49-4E8E-95EF-9B9078B38017}"/>
              </a:ext>
            </a:extLst>
          </p:cNvPr>
          <p:cNvPicPr>
            <a:picLocks noChangeAspect="1"/>
          </p:cNvPicPr>
          <p:nvPr/>
        </p:nvPicPr>
        <p:blipFill>
          <a:blip r:embed="rId2"/>
          <a:stretch>
            <a:fillRect/>
          </a:stretch>
        </p:blipFill>
        <p:spPr>
          <a:xfrm>
            <a:off x="6441407" y="856479"/>
            <a:ext cx="5196840" cy="5631180"/>
          </a:xfrm>
          <a:prstGeom prst="rect">
            <a:avLst/>
          </a:prstGeom>
        </p:spPr>
      </p:pic>
    </p:spTree>
    <p:extLst>
      <p:ext uri="{BB962C8B-B14F-4D97-AF65-F5344CB8AC3E}">
        <p14:creationId xmlns:p14="http://schemas.microsoft.com/office/powerpoint/2010/main" val="38644281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5966ABA-83F3-4733-9A4F-82B9AA7D0329}"/>
              </a:ext>
            </a:extLst>
          </p:cNvPr>
          <p:cNvGrpSpPr/>
          <p:nvPr/>
        </p:nvGrpSpPr>
        <p:grpSpPr>
          <a:xfrm>
            <a:off x="206607" y="133917"/>
            <a:ext cx="6147894" cy="1543032"/>
            <a:chOff x="206607" y="133918"/>
            <a:chExt cx="5762533" cy="1001285"/>
          </a:xfrm>
        </p:grpSpPr>
        <p:sp>
          <p:nvSpPr>
            <p:cNvPr id="4" name="Freeform 12">
              <a:extLst>
                <a:ext uri="{FF2B5EF4-FFF2-40B4-BE49-F238E27FC236}">
                  <a16:creationId xmlns:a16="http://schemas.microsoft.com/office/drawing/2014/main" id="{ED0BC100-C1DB-458D-81CC-208E08CF990D}"/>
                </a:ext>
              </a:extLst>
            </p:cNvPr>
            <p:cNvSpPr/>
            <p:nvPr/>
          </p:nvSpPr>
          <p:spPr>
            <a:xfrm>
              <a:off x="206607" y="133918"/>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ỨNG DỤNG THỰC NGHIỆM</a:t>
              </a:r>
            </a:p>
          </p:txBody>
        </p:sp>
        <p:sp>
          <p:nvSpPr>
            <p:cNvPr id="7" name="Freeform 13">
              <a:extLst>
                <a:ext uri="{FF2B5EF4-FFF2-40B4-BE49-F238E27FC236}">
                  <a16:creationId xmlns:a16="http://schemas.microsoft.com/office/drawing/2014/main" id="{3F94AA35-DEA2-452A-A413-631C049E3EC2}"/>
                </a:ext>
              </a:extLst>
            </p:cNvPr>
            <p:cNvSpPr/>
            <p:nvPr/>
          </p:nvSpPr>
          <p:spPr>
            <a:xfrm>
              <a:off x="315099" y="744880"/>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Cấu hình phần mềm </a:t>
              </a:r>
              <a:r>
                <a:rPr lang="en-US" sz="3200" b="1" kern="1200">
                  <a:latin typeface="Calibri" panose="020F0502020204030204" pitchFamily="34" charset="0"/>
                  <a:ea typeface="Calibri" panose="020F0502020204030204" pitchFamily="34" charset="0"/>
                  <a:cs typeface="Calibri" panose="020F0502020204030204" pitchFamily="34" charset="0"/>
                </a:rPr>
                <a:t>&amp; </a:t>
              </a:r>
              <a:r>
                <a:rPr lang="vi-VN" sz="3200" b="1" kern="1200">
                  <a:latin typeface="Calibri" panose="020F0502020204030204" pitchFamily="34" charset="0"/>
                  <a:ea typeface="Calibri" panose="020F0502020204030204" pitchFamily="34" charset="0"/>
                  <a:cs typeface="Calibri" panose="020F0502020204030204" pitchFamily="34" charset="0"/>
                </a:rPr>
                <a:t>Lập trình</a:t>
              </a:r>
            </a:p>
          </p:txBody>
        </p:sp>
      </p:grpSp>
      <p:pic>
        <p:nvPicPr>
          <p:cNvPr id="3" name="Picture 2">
            <a:extLst>
              <a:ext uri="{FF2B5EF4-FFF2-40B4-BE49-F238E27FC236}">
                <a16:creationId xmlns:a16="http://schemas.microsoft.com/office/drawing/2014/main" id="{C091B641-77B1-48F0-975A-7F39EF9F94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8427" y="1488689"/>
            <a:ext cx="4968671" cy="5235394"/>
          </a:xfrm>
          <a:prstGeom prst="rect">
            <a:avLst/>
          </a:prstGeom>
        </p:spPr>
      </p:pic>
    </p:spTree>
    <p:extLst>
      <p:ext uri="{BB962C8B-B14F-4D97-AF65-F5344CB8AC3E}">
        <p14:creationId xmlns:p14="http://schemas.microsoft.com/office/powerpoint/2010/main" val="661002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5966ABA-83F3-4733-9A4F-82B9AA7D0329}"/>
              </a:ext>
            </a:extLst>
          </p:cNvPr>
          <p:cNvGrpSpPr/>
          <p:nvPr/>
        </p:nvGrpSpPr>
        <p:grpSpPr>
          <a:xfrm>
            <a:off x="206607" y="133917"/>
            <a:ext cx="6147894" cy="1543032"/>
            <a:chOff x="206607" y="133918"/>
            <a:chExt cx="5762533" cy="1001285"/>
          </a:xfrm>
        </p:grpSpPr>
        <p:sp>
          <p:nvSpPr>
            <p:cNvPr id="4" name="Freeform 12">
              <a:extLst>
                <a:ext uri="{FF2B5EF4-FFF2-40B4-BE49-F238E27FC236}">
                  <a16:creationId xmlns:a16="http://schemas.microsoft.com/office/drawing/2014/main" id="{ED0BC100-C1DB-458D-81CC-208E08CF990D}"/>
                </a:ext>
              </a:extLst>
            </p:cNvPr>
            <p:cNvSpPr/>
            <p:nvPr/>
          </p:nvSpPr>
          <p:spPr>
            <a:xfrm>
              <a:off x="206607" y="133918"/>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ỨNG DỤNG THỰC NGHIỆM</a:t>
              </a:r>
            </a:p>
          </p:txBody>
        </p:sp>
        <p:sp>
          <p:nvSpPr>
            <p:cNvPr id="7" name="Freeform 13">
              <a:extLst>
                <a:ext uri="{FF2B5EF4-FFF2-40B4-BE49-F238E27FC236}">
                  <a16:creationId xmlns:a16="http://schemas.microsoft.com/office/drawing/2014/main" id="{3F94AA35-DEA2-452A-A413-631C049E3EC2}"/>
                </a:ext>
              </a:extLst>
            </p:cNvPr>
            <p:cNvSpPr/>
            <p:nvPr/>
          </p:nvSpPr>
          <p:spPr>
            <a:xfrm>
              <a:off x="315099" y="744880"/>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Cấu hình phần mềm </a:t>
              </a:r>
              <a:r>
                <a:rPr lang="en-US" sz="3200" b="1" kern="1200">
                  <a:latin typeface="Calibri" panose="020F0502020204030204" pitchFamily="34" charset="0"/>
                  <a:ea typeface="Calibri" panose="020F0502020204030204" pitchFamily="34" charset="0"/>
                  <a:cs typeface="Calibri" panose="020F0502020204030204" pitchFamily="34" charset="0"/>
                </a:rPr>
                <a:t>&amp; </a:t>
              </a:r>
              <a:r>
                <a:rPr lang="vi-VN" sz="3200" b="1" kern="1200">
                  <a:latin typeface="Calibri" panose="020F0502020204030204" pitchFamily="34" charset="0"/>
                  <a:ea typeface="Calibri" panose="020F0502020204030204" pitchFamily="34" charset="0"/>
                  <a:cs typeface="Calibri" panose="020F0502020204030204" pitchFamily="34" charset="0"/>
                </a:rPr>
                <a:t>Lập trình</a:t>
              </a:r>
            </a:p>
          </p:txBody>
        </p:sp>
      </p:grpSp>
      <p:pic>
        <p:nvPicPr>
          <p:cNvPr id="5" name="Picture 4">
            <a:extLst>
              <a:ext uri="{FF2B5EF4-FFF2-40B4-BE49-F238E27FC236}">
                <a16:creationId xmlns:a16="http://schemas.microsoft.com/office/drawing/2014/main" id="{FD552A05-8A3F-415C-BDBB-BEC0341F1F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8403" y="798653"/>
            <a:ext cx="4544316" cy="5967362"/>
          </a:xfrm>
          <a:prstGeom prst="rect">
            <a:avLst/>
          </a:prstGeom>
        </p:spPr>
      </p:pic>
    </p:spTree>
    <p:extLst>
      <p:ext uri="{BB962C8B-B14F-4D97-AF65-F5344CB8AC3E}">
        <p14:creationId xmlns:p14="http://schemas.microsoft.com/office/powerpoint/2010/main" val="20783285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5966ABA-83F3-4733-9A4F-82B9AA7D0329}"/>
              </a:ext>
            </a:extLst>
          </p:cNvPr>
          <p:cNvGrpSpPr/>
          <p:nvPr/>
        </p:nvGrpSpPr>
        <p:grpSpPr>
          <a:xfrm>
            <a:off x="206607" y="133917"/>
            <a:ext cx="6147894" cy="1543032"/>
            <a:chOff x="206607" y="133918"/>
            <a:chExt cx="5762533" cy="1001285"/>
          </a:xfrm>
        </p:grpSpPr>
        <p:sp>
          <p:nvSpPr>
            <p:cNvPr id="4" name="Freeform 12">
              <a:extLst>
                <a:ext uri="{FF2B5EF4-FFF2-40B4-BE49-F238E27FC236}">
                  <a16:creationId xmlns:a16="http://schemas.microsoft.com/office/drawing/2014/main" id="{ED0BC100-C1DB-458D-81CC-208E08CF990D}"/>
                </a:ext>
              </a:extLst>
            </p:cNvPr>
            <p:cNvSpPr/>
            <p:nvPr/>
          </p:nvSpPr>
          <p:spPr>
            <a:xfrm>
              <a:off x="206607" y="133918"/>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ỨNG DỤNG THỰC NGHIỆM</a:t>
              </a:r>
            </a:p>
          </p:txBody>
        </p:sp>
        <p:sp>
          <p:nvSpPr>
            <p:cNvPr id="7" name="Freeform 13">
              <a:extLst>
                <a:ext uri="{FF2B5EF4-FFF2-40B4-BE49-F238E27FC236}">
                  <a16:creationId xmlns:a16="http://schemas.microsoft.com/office/drawing/2014/main" id="{3F94AA35-DEA2-452A-A413-631C049E3EC2}"/>
                </a:ext>
              </a:extLst>
            </p:cNvPr>
            <p:cNvSpPr/>
            <p:nvPr/>
          </p:nvSpPr>
          <p:spPr>
            <a:xfrm>
              <a:off x="315099" y="744880"/>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Cấu hình phần mềm </a:t>
              </a:r>
              <a:r>
                <a:rPr lang="en-US" sz="3200" b="1" kern="1200">
                  <a:latin typeface="Calibri" panose="020F0502020204030204" pitchFamily="34" charset="0"/>
                  <a:ea typeface="Calibri" panose="020F0502020204030204" pitchFamily="34" charset="0"/>
                  <a:cs typeface="Calibri" panose="020F0502020204030204" pitchFamily="34" charset="0"/>
                </a:rPr>
                <a:t>&amp; </a:t>
              </a:r>
              <a:r>
                <a:rPr lang="vi-VN" sz="3200" b="1" kern="1200">
                  <a:latin typeface="Calibri" panose="020F0502020204030204" pitchFamily="34" charset="0"/>
                  <a:ea typeface="Calibri" panose="020F0502020204030204" pitchFamily="34" charset="0"/>
                  <a:cs typeface="Calibri" panose="020F0502020204030204" pitchFamily="34" charset="0"/>
                </a:rPr>
                <a:t>Lập trình</a:t>
              </a:r>
            </a:p>
          </p:txBody>
        </p:sp>
      </p:grpSp>
      <p:pic>
        <p:nvPicPr>
          <p:cNvPr id="3" name="Picture 2">
            <a:extLst>
              <a:ext uri="{FF2B5EF4-FFF2-40B4-BE49-F238E27FC236}">
                <a16:creationId xmlns:a16="http://schemas.microsoft.com/office/drawing/2014/main" id="{40665B49-9737-4B54-A38E-F3D1F11BF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3660" y="1716958"/>
            <a:ext cx="4671465" cy="4778154"/>
          </a:xfrm>
          <a:prstGeom prst="rect">
            <a:avLst/>
          </a:prstGeom>
        </p:spPr>
      </p:pic>
    </p:spTree>
    <p:extLst>
      <p:ext uri="{BB962C8B-B14F-4D97-AF65-F5344CB8AC3E}">
        <p14:creationId xmlns:p14="http://schemas.microsoft.com/office/powerpoint/2010/main" val="115557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F7409494-A6CA-4405-94E0-DAF180B4DA5C}"/>
              </a:ext>
            </a:extLst>
          </p:cNvPr>
          <p:cNvSpPr/>
          <p:nvPr/>
        </p:nvSpPr>
        <p:spPr>
          <a:xfrm>
            <a:off x="171883" y="29114"/>
            <a:ext cx="5654041" cy="671925"/>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CƠ SỞ LÝ THUYẾT </a:t>
            </a:r>
          </a:p>
        </p:txBody>
      </p:sp>
      <p:sp>
        <p:nvSpPr>
          <p:cNvPr id="9" name="Freeform 7">
            <a:extLst>
              <a:ext uri="{FF2B5EF4-FFF2-40B4-BE49-F238E27FC236}">
                <a16:creationId xmlns:a16="http://schemas.microsoft.com/office/drawing/2014/main" id="{0488FAA3-9E87-4D11-B489-E1672652B1E0}"/>
              </a:ext>
            </a:extLst>
          </p:cNvPr>
          <p:cNvSpPr/>
          <p:nvPr/>
        </p:nvSpPr>
        <p:spPr>
          <a:xfrm>
            <a:off x="171883" y="819489"/>
            <a:ext cx="7234757" cy="454438"/>
          </a:xfrm>
          <a:custGeom>
            <a:avLst/>
            <a:gdLst>
              <a:gd name="connsiteX0" fmla="*/ 0 w 5654041"/>
              <a:gd name="connsiteY0" fmla="*/ 0 h 659812"/>
              <a:gd name="connsiteX1" fmla="*/ 5654041 w 5654041"/>
              <a:gd name="connsiteY1" fmla="*/ 0 h 659812"/>
              <a:gd name="connsiteX2" fmla="*/ 5654041 w 5654041"/>
              <a:gd name="connsiteY2" fmla="*/ 659812 h 659812"/>
              <a:gd name="connsiteX3" fmla="*/ 0 w 5654041"/>
              <a:gd name="connsiteY3" fmla="*/ 659812 h 659812"/>
              <a:gd name="connsiteX4" fmla="*/ 0 w 5654041"/>
              <a:gd name="connsiteY4" fmla="*/ 0 h 65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659812">
                <a:moveTo>
                  <a:pt x="0" y="0"/>
                </a:moveTo>
                <a:lnTo>
                  <a:pt x="5654041" y="0"/>
                </a:lnTo>
                <a:lnTo>
                  <a:pt x="5654041" y="659812"/>
                </a:lnTo>
                <a:lnTo>
                  <a:pt x="0" y="6598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Đặc tính của động cơ điện một chiều</a:t>
            </a:r>
          </a:p>
        </p:txBody>
      </p:sp>
      <p:sp>
        <p:nvSpPr>
          <p:cNvPr id="18" name="Subtitle 2">
            <a:extLst>
              <a:ext uri="{FF2B5EF4-FFF2-40B4-BE49-F238E27FC236}">
                <a16:creationId xmlns:a16="http://schemas.microsoft.com/office/drawing/2014/main" id="{794ADE01-B9E3-44CB-98F0-38D684096A0A}"/>
              </a:ext>
            </a:extLst>
          </p:cNvPr>
          <p:cNvSpPr txBox="1">
            <a:spLocks/>
          </p:cNvSpPr>
          <p:nvPr/>
        </p:nvSpPr>
        <p:spPr>
          <a:xfrm>
            <a:off x="499637" y="2176576"/>
            <a:ext cx="11406085" cy="5847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effectLst/>
                <a:latin typeface="Calibri" panose="020F0502020204030204" pitchFamily="34" charset="0"/>
                <a:ea typeface="Calibri" panose="020F0502020204030204" pitchFamily="34" charset="0"/>
                <a:cs typeface="Calibri" panose="020F0502020204030204" pitchFamily="34" charset="0"/>
              </a:rPr>
              <a:t>Phương pháp nhận dạng trực tuyến mô hình động </a:t>
            </a:r>
            <a:r>
              <a:rPr lang="vi-VN" err="1">
                <a:effectLst/>
                <a:latin typeface="Calibri" panose="020F0502020204030204" pitchFamily="34" charset="0"/>
                <a:ea typeface="Calibri" panose="020F0502020204030204" pitchFamily="34" charset="0"/>
                <a:cs typeface="Calibri" panose="020F0502020204030204" pitchFamily="34" charset="0"/>
              </a:rPr>
              <a:t>cơ</a:t>
            </a:r>
            <a:r>
              <a:rPr lang="vi-VN" err="1">
                <a:noFill/>
                <a:latin typeface="Calibri" panose="020F0502020204030204" pitchFamily="34" charset="0"/>
                <a:ea typeface="Calibri" panose="020F0502020204030204" pitchFamily="34" charset="0"/>
                <a:cs typeface="Calibri" panose="020F0502020204030204" pitchFamily="34" charset="0"/>
              </a:rPr>
              <a:t>t</a:t>
            </a:r>
            <a:r>
              <a:rPr lang="vi-VN">
                <a:noFill/>
                <a:latin typeface="Calibri" panose="020F0502020204030204" pitchFamily="34" charset="0"/>
                <a:ea typeface="Calibri" panose="020F0502020204030204" pitchFamily="34" charset="0"/>
                <a:cs typeface="Calibri" panose="020F0502020204030204" pitchFamily="34" charset="0"/>
              </a:rPr>
              <a:t> cho phép chuyển đa hướng</a:t>
            </a:r>
          </a:p>
          <a:p>
            <a:r>
              <a:rPr lang="vi-VN">
                <a:noFill/>
                <a:latin typeface="Calibri" panose="020F0502020204030204" pitchFamily="34" charset="0"/>
                <a:ea typeface="Calibri" panose="020F0502020204030204" pitchFamily="34" charset="0"/>
                <a:cs typeface="Calibri" panose="020F0502020204030204" pitchFamily="34" charset="0"/>
              </a:rPr>
              <a:t>Con lăn gắn quanh bánh xe ở góc 45 độ so với trục bánh tạo lực kéo và đẩy riêng biệt trên từng con lăn để điều khiển chuyển động đa chiều</a:t>
            </a:r>
            <a:endParaRPr lang="en-US">
              <a:noFill/>
              <a:latin typeface="Calibri" panose="020F0502020204030204" pitchFamily="34" charset="0"/>
              <a:ea typeface="Calibri" panose="020F0502020204030204" pitchFamily="34" charset="0"/>
              <a:cs typeface="Calibri" panose="020F0502020204030204" pitchFamily="34" charset="0"/>
            </a:endParaRPr>
          </a:p>
        </p:txBody>
      </p:sp>
      <p:sp>
        <p:nvSpPr>
          <p:cNvPr id="20" name="Subtitle 2">
            <a:extLst>
              <a:ext uri="{FF2B5EF4-FFF2-40B4-BE49-F238E27FC236}">
                <a16:creationId xmlns:a16="http://schemas.microsoft.com/office/drawing/2014/main" id="{71558799-952A-4DE1-8825-9272FEEEE210}"/>
              </a:ext>
            </a:extLst>
          </p:cNvPr>
          <p:cNvSpPr txBox="1">
            <a:spLocks/>
          </p:cNvSpPr>
          <p:nvPr/>
        </p:nvSpPr>
        <p:spPr>
          <a:xfrm>
            <a:off x="499636" y="3004576"/>
            <a:ext cx="11406085" cy="5847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effectLst/>
                <a:latin typeface="Calibri" panose="020F0502020204030204" pitchFamily="34" charset="0"/>
                <a:ea typeface="Calibri" panose="020F0502020204030204" pitchFamily="34" charset="0"/>
                <a:cs typeface="Calibri" panose="020F0502020204030204" pitchFamily="34" charset="0"/>
              </a:rPr>
              <a:t>Phương pháp điều khiển vị trí động cơ</a:t>
            </a:r>
            <a:endParaRPr lang="en-US">
              <a:latin typeface="Calibri" panose="020F0502020204030204" pitchFamily="34" charset="0"/>
              <a:ea typeface="Calibri" panose="020F0502020204030204" pitchFamily="34" charset="0"/>
              <a:cs typeface="Calibri" panose="020F0502020204030204" pitchFamily="34" charset="0"/>
            </a:endParaRPr>
          </a:p>
          <a:p>
            <a:r>
              <a:rPr lang="vi-VN">
                <a:noFill/>
                <a:latin typeface="Calibri" panose="020F0502020204030204" pitchFamily="34" charset="0"/>
                <a:ea typeface="Calibri" panose="020F0502020204030204" pitchFamily="34" charset="0"/>
                <a:cs typeface="Calibri" panose="020F0502020204030204" pitchFamily="34" charset="0"/>
              </a:rPr>
              <a:t>cho phép chuyển đa hướng</a:t>
            </a:r>
          </a:p>
          <a:p>
            <a:r>
              <a:rPr lang="vi-VN">
                <a:noFill/>
                <a:latin typeface="Calibri" panose="020F0502020204030204" pitchFamily="34" charset="0"/>
                <a:ea typeface="Calibri" panose="020F0502020204030204" pitchFamily="34" charset="0"/>
                <a:cs typeface="Calibri" panose="020F0502020204030204" pitchFamily="34" charset="0"/>
              </a:rPr>
              <a:t>Con lăn gắn quanh bánh xe ở góc 45 độ so với trục bánh tạo lực kéo và đẩy riêng biệt trên từng con lăn để điều khiển chuyển động đa chiều</a:t>
            </a:r>
            <a:endParaRPr lang="en-US">
              <a:noFill/>
              <a:latin typeface="Calibri" panose="020F0502020204030204" pitchFamily="34" charset="0"/>
              <a:ea typeface="Calibri" panose="020F0502020204030204" pitchFamily="34" charset="0"/>
              <a:cs typeface="Calibri" panose="020F0502020204030204" pitchFamily="34" charset="0"/>
            </a:endParaRPr>
          </a:p>
        </p:txBody>
      </p:sp>
      <p:sp>
        <p:nvSpPr>
          <p:cNvPr id="26" name="Subtitle 2">
            <a:extLst>
              <a:ext uri="{FF2B5EF4-FFF2-40B4-BE49-F238E27FC236}">
                <a16:creationId xmlns:a16="http://schemas.microsoft.com/office/drawing/2014/main" id="{2D67F20B-DA6D-4492-9FF9-A95DF950F47B}"/>
              </a:ext>
            </a:extLst>
          </p:cNvPr>
          <p:cNvSpPr txBox="1">
            <a:spLocks/>
          </p:cNvSpPr>
          <p:nvPr/>
        </p:nvSpPr>
        <p:spPr>
          <a:xfrm>
            <a:off x="499637" y="1404489"/>
            <a:ext cx="11406085" cy="5847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effectLst/>
                <a:latin typeface="Calibri" panose="020F0502020204030204" pitchFamily="34" charset="0"/>
                <a:ea typeface="Calibri" panose="020F0502020204030204" pitchFamily="34" charset="0"/>
                <a:cs typeface="Calibri" panose="020F0502020204030204" pitchFamily="34" charset="0"/>
              </a:rPr>
              <a:t>Mô hình toán học động cơ DC sử dụng nam châm vĩnh </a:t>
            </a:r>
            <a:r>
              <a:rPr lang="vi-VN" err="1">
                <a:effectLst/>
                <a:latin typeface="Calibri" panose="020F0502020204030204" pitchFamily="34" charset="0"/>
                <a:ea typeface="Calibri" panose="020F0502020204030204" pitchFamily="34" charset="0"/>
                <a:cs typeface="Calibri" panose="020F0502020204030204" pitchFamily="34" charset="0"/>
              </a:rPr>
              <a:t>cửu</a:t>
            </a:r>
            <a:r>
              <a:rPr lang="vi-VN" err="1">
                <a:noFill/>
                <a:latin typeface="Calibri" panose="020F0502020204030204" pitchFamily="34" charset="0"/>
                <a:ea typeface="Calibri" panose="020F0502020204030204" pitchFamily="34" charset="0"/>
                <a:cs typeface="Calibri" panose="020F0502020204030204" pitchFamily="34" charset="0"/>
              </a:rPr>
              <a:t>ép</a:t>
            </a:r>
            <a:endParaRPr lang="en-US">
              <a:no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42740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5966ABA-83F3-4733-9A4F-82B9AA7D0329}"/>
              </a:ext>
            </a:extLst>
          </p:cNvPr>
          <p:cNvGrpSpPr/>
          <p:nvPr/>
        </p:nvGrpSpPr>
        <p:grpSpPr>
          <a:xfrm>
            <a:off x="206607" y="133917"/>
            <a:ext cx="6147894" cy="1543032"/>
            <a:chOff x="206607" y="133918"/>
            <a:chExt cx="5762533" cy="1001285"/>
          </a:xfrm>
        </p:grpSpPr>
        <p:sp>
          <p:nvSpPr>
            <p:cNvPr id="4" name="Freeform 12">
              <a:extLst>
                <a:ext uri="{FF2B5EF4-FFF2-40B4-BE49-F238E27FC236}">
                  <a16:creationId xmlns:a16="http://schemas.microsoft.com/office/drawing/2014/main" id="{ED0BC100-C1DB-458D-81CC-208E08CF990D}"/>
                </a:ext>
              </a:extLst>
            </p:cNvPr>
            <p:cNvSpPr/>
            <p:nvPr/>
          </p:nvSpPr>
          <p:spPr>
            <a:xfrm>
              <a:off x="206607" y="133918"/>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ỨNG DỤNG THỰC NGHIỆM</a:t>
              </a:r>
            </a:p>
          </p:txBody>
        </p:sp>
        <p:sp>
          <p:nvSpPr>
            <p:cNvPr id="7" name="Freeform 13">
              <a:extLst>
                <a:ext uri="{FF2B5EF4-FFF2-40B4-BE49-F238E27FC236}">
                  <a16:creationId xmlns:a16="http://schemas.microsoft.com/office/drawing/2014/main" id="{3F94AA35-DEA2-452A-A413-631C049E3EC2}"/>
                </a:ext>
              </a:extLst>
            </p:cNvPr>
            <p:cNvSpPr/>
            <p:nvPr/>
          </p:nvSpPr>
          <p:spPr>
            <a:xfrm>
              <a:off x="315099" y="744880"/>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Cấu hình phần mềm </a:t>
              </a:r>
              <a:r>
                <a:rPr lang="en-US" sz="3200" b="1" kern="1200">
                  <a:latin typeface="Calibri" panose="020F0502020204030204" pitchFamily="34" charset="0"/>
                  <a:ea typeface="Calibri" panose="020F0502020204030204" pitchFamily="34" charset="0"/>
                  <a:cs typeface="Calibri" panose="020F0502020204030204" pitchFamily="34" charset="0"/>
                </a:rPr>
                <a:t>&amp; </a:t>
              </a:r>
              <a:r>
                <a:rPr lang="vi-VN" sz="3200" b="1" kern="1200">
                  <a:latin typeface="Calibri" panose="020F0502020204030204" pitchFamily="34" charset="0"/>
                  <a:ea typeface="Calibri" panose="020F0502020204030204" pitchFamily="34" charset="0"/>
                  <a:cs typeface="Calibri" panose="020F0502020204030204" pitchFamily="34" charset="0"/>
                </a:rPr>
                <a:t>Lập trình</a:t>
              </a:r>
            </a:p>
          </p:txBody>
        </p:sp>
      </p:grpSp>
      <p:pic>
        <p:nvPicPr>
          <p:cNvPr id="5" name="Picture 4">
            <a:extLst>
              <a:ext uri="{FF2B5EF4-FFF2-40B4-BE49-F238E27FC236}">
                <a16:creationId xmlns:a16="http://schemas.microsoft.com/office/drawing/2014/main" id="{591B48E1-C3F9-4676-80DD-6B8FE037E5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9608" y="1488689"/>
            <a:ext cx="8847587" cy="5235394"/>
          </a:xfrm>
          <a:prstGeom prst="rect">
            <a:avLst/>
          </a:prstGeom>
        </p:spPr>
      </p:pic>
    </p:spTree>
    <p:extLst>
      <p:ext uri="{BB962C8B-B14F-4D97-AF65-F5344CB8AC3E}">
        <p14:creationId xmlns:p14="http://schemas.microsoft.com/office/powerpoint/2010/main" val="23596703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5966ABA-83F3-4733-9A4F-82B9AA7D0329}"/>
              </a:ext>
            </a:extLst>
          </p:cNvPr>
          <p:cNvGrpSpPr/>
          <p:nvPr/>
        </p:nvGrpSpPr>
        <p:grpSpPr>
          <a:xfrm>
            <a:off x="206607" y="133917"/>
            <a:ext cx="6147894" cy="1543032"/>
            <a:chOff x="206607" y="133918"/>
            <a:chExt cx="5762533" cy="1001285"/>
          </a:xfrm>
        </p:grpSpPr>
        <p:sp>
          <p:nvSpPr>
            <p:cNvPr id="4" name="Freeform 12">
              <a:extLst>
                <a:ext uri="{FF2B5EF4-FFF2-40B4-BE49-F238E27FC236}">
                  <a16:creationId xmlns:a16="http://schemas.microsoft.com/office/drawing/2014/main" id="{ED0BC100-C1DB-458D-81CC-208E08CF990D}"/>
                </a:ext>
              </a:extLst>
            </p:cNvPr>
            <p:cNvSpPr/>
            <p:nvPr/>
          </p:nvSpPr>
          <p:spPr>
            <a:xfrm>
              <a:off x="206607" y="133918"/>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ỨNG DỤNG THỰC NGHIỆM</a:t>
              </a:r>
            </a:p>
          </p:txBody>
        </p:sp>
        <p:sp>
          <p:nvSpPr>
            <p:cNvPr id="7" name="Freeform 13">
              <a:extLst>
                <a:ext uri="{FF2B5EF4-FFF2-40B4-BE49-F238E27FC236}">
                  <a16:creationId xmlns:a16="http://schemas.microsoft.com/office/drawing/2014/main" id="{3F94AA35-DEA2-452A-A413-631C049E3EC2}"/>
                </a:ext>
              </a:extLst>
            </p:cNvPr>
            <p:cNvSpPr/>
            <p:nvPr/>
          </p:nvSpPr>
          <p:spPr>
            <a:xfrm>
              <a:off x="315099" y="744880"/>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Cấu hình phần mềm </a:t>
              </a:r>
              <a:r>
                <a:rPr lang="en-US" sz="3200" b="1" kern="1200">
                  <a:latin typeface="Calibri" panose="020F0502020204030204" pitchFamily="34" charset="0"/>
                  <a:ea typeface="Calibri" panose="020F0502020204030204" pitchFamily="34" charset="0"/>
                  <a:cs typeface="Calibri" panose="020F0502020204030204" pitchFamily="34" charset="0"/>
                </a:rPr>
                <a:t>&amp; </a:t>
              </a:r>
              <a:r>
                <a:rPr lang="vi-VN" sz="3200" b="1" kern="1200">
                  <a:latin typeface="Calibri" panose="020F0502020204030204" pitchFamily="34" charset="0"/>
                  <a:ea typeface="Calibri" panose="020F0502020204030204" pitchFamily="34" charset="0"/>
                  <a:cs typeface="Calibri" panose="020F0502020204030204" pitchFamily="34" charset="0"/>
                </a:rPr>
                <a:t>Lập trình</a:t>
              </a:r>
            </a:p>
          </p:txBody>
        </p:sp>
      </p:grpSp>
      <p:pic>
        <p:nvPicPr>
          <p:cNvPr id="3" name="Picture 2">
            <a:extLst>
              <a:ext uri="{FF2B5EF4-FFF2-40B4-BE49-F238E27FC236}">
                <a16:creationId xmlns:a16="http://schemas.microsoft.com/office/drawing/2014/main" id="{7E97B762-8D76-4BFF-8159-B80AC4DDA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2354" y="1607864"/>
            <a:ext cx="4038950" cy="5319221"/>
          </a:xfrm>
          <a:prstGeom prst="rect">
            <a:avLst/>
          </a:prstGeom>
        </p:spPr>
      </p:pic>
      <p:pic>
        <p:nvPicPr>
          <p:cNvPr id="8" name="Picture 7">
            <a:extLst>
              <a:ext uri="{FF2B5EF4-FFF2-40B4-BE49-F238E27FC236}">
                <a16:creationId xmlns:a16="http://schemas.microsoft.com/office/drawing/2014/main" id="{5354C5FC-C0D2-43A6-A78C-4DC3E58999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0564" y="1523651"/>
            <a:ext cx="4077053" cy="5410669"/>
          </a:xfrm>
          <a:prstGeom prst="rect">
            <a:avLst/>
          </a:prstGeom>
        </p:spPr>
      </p:pic>
      <p:pic>
        <p:nvPicPr>
          <p:cNvPr id="11" name="Picture 10">
            <a:extLst>
              <a:ext uri="{FF2B5EF4-FFF2-40B4-BE49-F238E27FC236}">
                <a16:creationId xmlns:a16="http://schemas.microsoft.com/office/drawing/2014/main" id="{BA06099A-AE40-4F0F-B557-C69F75398E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36877" y="1523651"/>
            <a:ext cx="3955123" cy="929721"/>
          </a:xfrm>
          <a:prstGeom prst="rect">
            <a:avLst/>
          </a:prstGeom>
        </p:spPr>
      </p:pic>
    </p:spTree>
    <p:extLst>
      <p:ext uri="{BB962C8B-B14F-4D97-AF65-F5344CB8AC3E}">
        <p14:creationId xmlns:p14="http://schemas.microsoft.com/office/powerpoint/2010/main" val="3259778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5966ABA-83F3-4733-9A4F-82B9AA7D0329}"/>
              </a:ext>
            </a:extLst>
          </p:cNvPr>
          <p:cNvGrpSpPr/>
          <p:nvPr/>
        </p:nvGrpSpPr>
        <p:grpSpPr>
          <a:xfrm>
            <a:off x="206607" y="133917"/>
            <a:ext cx="6032147" cy="1590710"/>
            <a:chOff x="206607" y="133918"/>
            <a:chExt cx="5654041" cy="1032224"/>
          </a:xfrm>
        </p:grpSpPr>
        <p:sp>
          <p:nvSpPr>
            <p:cNvPr id="4" name="Freeform 12">
              <a:extLst>
                <a:ext uri="{FF2B5EF4-FFF2-40B4-BE49-F238E27FC236}">
                  <a16:creationId xmlns:a16="http://schemas.microsoft.com/office/drawing/2014/main" id="{ED0BC100-C1DB-458D-81CC-208E08CF990D}"/>
                </a:ext>
              </a:extLst>
            </p:cNvPr>
            <p:cNvSpPr/>
            <p:nvPr/>
          </p:nvSpPr>
          <p:spPr>
            <a:xfrm>
              <a:off x="206607" y="133918"/>
              <a:ext cx="5654041" cy="585000"/>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ỨNG DỤNG THỰC NGHIỆM</a:t>
              </a:r>
            </a:p>
          </p:txBody>
        </p:sp>
        <p:sp>
          <p:nvSpPr>
            <p:cNvPr id="8" name="Freeform 13">
              <a:extLst>
                <a:ext uri="{FF2B5EF4-FFF2-40B4-BE49-F238E27FC236}">
                  <a16:creationId xmlns:a16="http://schemas.microsoft.com/office/drawing/2014/main" id="{69F9C696-2CF4-4AF9-ABD9-606BF4F9B55F}"/>
                </a:ext>
              </a:extLst>
            </p:cNvPr>
            <p:cNvSpPr/>
            <p:nvPr/>
          </p:nvSpPr>
          <p:spPr>
            <a:xfrm>
              <a:off x="206607" y="775819"/>
              <a:ext cx="5654041" cy="390323"/>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Kết quả</a:t>
              </a:r>
            </a:p>
          </p:txBody>
        </p:sp>
      </p:grpSp>
      <p:sp>
        <p:nvSpPr>
          <p:cNvPr id="10" name="TextBox 9">
            <a:extLst>
              <a:ext uri="{FF2B5EF4-FFF2-40B4-BE49-F238E27FC236}">
                <a16:creationId xmlns:a16="http://schemas.microsoft.com/office/drawing/2014/main" id="{BF9B1E44-07BD-4A96-8FDE-6559EC0A339F}"/>
              </a:ext>
            </a:extLst>
          </p:cNvPr>
          <p:cNvSpPr txBox="1"/>
          <p:nvPr/>
        </p:nvSpPr>
        <p:spPr>
          <a:xfrm>
            <a:off x="731520" y="1559168"/>
            <a:ext cx="6094140" cy="506292"/>
          </a:xfrm>
          <a:prstGeom prst="rect">
            <a:avLst/>
          </a:prstGeom>
          <a:noFill/>
        </p:spPr>
        <p:txBody>
          <a:bodyPr wrap="square">
            <a:spAutoFit/>
          </a:bodyPr>
          <a:lstStyle/>
          <a:p>
            <a:pPr>
              <a:lnSpc>
                <a:spcPct val="150000"/>
              </a:lnSpc>
              <a:spcBef>
                <a:spcPts val="700"/>
              </a:spcBef>
              <a:spcAft>
                <a:spcPts val="700"/>
              </a:spcAft>
            </a:pPr>
            <a:r>
              <a:rPr lang="vi-VN" sz="2000" i="1">
                <a:solidFill>
                  <a:schemeClr val="accent1"/>
                </a:solidFill>
                <a:effectLst/>
                <a:latin typeface="Calibri" panose="020F0502020204030204" pitchFamily="34" charset="0"/>
                <a:ea typeface="Calibri" panose="020F0502020204030204" pitchFamily="34" charset="0"/>
                <a:cs typeface="Calibri" panose="020F0502020204030204" pitchFamily="34" charset="0"/>
              </a:rPr>
              <a:t>Bộ điều khiển PI</a:t>
            </a:r>
            <a:endParaRPr lang="en-US" sz="1600">
              <a:solidFill>
                <a:schemeClr val="accent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ED23EE90-D96C-442D-B9D3-035EFA35F039}"/>
              </a:ext>
            </a:extLst>
          </p:cNvPr>
          <p:cNvPicPr>
            <a:picLocks noChangeAspect="1"/>
          </p:cNvPicPr>
          <p:nvPr/>
        </p:nvPicPr>
        <p:blipFill>
          <a:blip r:embed="rId2"/>
          <a:stretch>
            <a:fillRect/>
          </a:stretch>
        </p:blipFill>
        <p:spPr>
          <a:xfrm>
            <a:off x="2160621" y="2183286"/>
            <a:ext cx="8526078" cy="3818517"/>
          </a:xfrm>
          <a:prstGeom prst="rect">
            <a:avLst/>
          </a:prstGeom>
        </p:spPr>
      </p:pic>
      <p:sp>
        <p:nvSpPr>
          <p:cNvPr id="12" name="TextBox 11">
            <a:extLst>
              <a:ext uri="{FF2B5EF4-FFF2-40B4-BE49-F238E27FC236}">
                <a16:creationId xmlns:a16="http://schemas.microsoft.com/office/drawing/2014/main" id="{E05C640E-2B0E-4442-9DC0-36263EE81F8A}"/>
              </a:ext>
            </a:extLst>
          </p:cNvPr>
          <p:cNvSpPr txBox="1"/>
          <p:nvPr/>
        </p:nvSpPr>
        <p:spPr>
          <a:xfrm>
            <a:off x="3048930" y="6122553"/>
            <a:ext cx="6094140" cy="646331"/>
          </a:xfrm>
          <a:prstGeom prst="rect">
            <a:avLst/>
          </a:prstGeom>
          <a:noFill/>
        </p:spPr>
        <p:txBody>
          <a:bodyPr wrap="square">
            <a:spAutoFit/>
          </a:bodyPr>
          <a:lstStyle/>
          <a:p>
            <a:pPr algn="ctr"/>
            <a:r>
              <a:rPr lang="vi-VN" sz="1800">
                <a:effectLst/>
                <a:latin typeface="Calibri" panose="020F0502020204030204" pitchFamily="34" charset="0"/>
                <a:ea typeface="Calibri" panose="020F0502020204030204" pitchFamily="34" charset="0"/>
                <a:cs typeface="Calibri" panose="020F0502020204030204" pitchFamily="34" charset="0"/>
              </a:rPr>
              <a:t>Trường hợp không tải </a:t>
            </a:r>
            <a:r>
              <a:rPr lang="vi-VN" sz="1800" i="1">
                <a:solidFill>
                  <a:srgbClr val="44546A"/>
                </a:solidFill>
                <a:effectLst/>
                <a:latin typeface="Calibri" panose="020F0502020204030204" pitchFamily="34" charset="0"/>
                <a:ea typeface="Calibri" panose="020F0502020204030204" pitchFamily="34" charset="0"/>
                <a:cs typeface="Calibri" panose="020F0502020204030204" pitchFamily="34" charset="0"/>
              </a:rPr>
              <a:t>K1 = 10 &amp; K1 = 0.5</a:t>
            </a:r>
            <a:endParaRPr lang="en-US" sz="1800" i="1">
              <a:solidFill>
                <a:srgbClr val="44546A"/>
              </a:solidFill>
              <a:effectLst/>
              <a:latin typeface="Calibri" panose="020F0502020204030204" pitchFamily="34" charset="0"/>
              <a:ea typeface="Calibri" panose="020F0502020204030204" pitchFamily="34" charset="0"/>
              <a:cs typeface="Calibri" panose="020F0502020204030204" pitchFamily="34" charset="0"/>
            </a:endParaRPr>
          </a:p>
          <a:p>
            <a:pPr algn="ctr"/>
            <a:endParaRPr lang="en-US">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44850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470CC-C291-9252-62EF-0115F48D3095}"/>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F794D5D-A856-A1DF-E59B-6BB4E0617E96}"/>
              </a:ext>
            </a:extLst>
          </p:cNvPr>
          <p:cNvSpPr txBox="1"/>
          <p:nvPr/>
        </p:nvSpPr>
        <p:spPr>
          <a:xfrm>
            <a:off x="3242628" y="6034397"/>
            <a:ext cx="6094140" cy="369332"/>
          </a:xfrm>
          <a:prstGeom prst="rect">
            <a:avLst/>
          </a:prstGeom>
          <a:noFill/>
        </p:spPr>
        <p:txBody>
          <a:bodyPr wrap="square">
            <a:spAutoFit/>
          </a:bodyPr>
          <a:lstStyle/>
          <a:p>
            <a:pPr algn="ctr"/>
            <a:r>
              <a:rPr lang="vi-VN" sz="1800">
                <a:effectLst/>
                <a:latin typeface="Calibri" panose="020F0502020204030204" pitchFamily="34" charset="0"/>
                <a:ea typeface="Calibri" panose="020F0502020204030204" pitchFamily="34" charset="0"/>
                <a:cs typeface="Calibri" panose="020F0502020204030204" pitchFamily="34" charset="0"/>
              </a:rPr>
              <a:t>Trường hợp </a:t>
            </a:r>
            <a:r>
              <a:rPr lang="vi-VN">
                <a:latin typeface="Calibri" panose="020F0502020204030204" pitchFamily="34" charset="0"/>
                <a:ea typeface="Calibri" panose="020F0502020204030204" pitchFamily="34" charset="0"/>
                <a:cs typeface="Calibri" panose="020F0502020204030204" pitchFamily="34" charset="0"/>
              </a:rPr>
              <a:t>có </a:t>
            </a:r>
            <a:r>
              <a:rPr lang="vi-VN" sz="1800">
                <a:effectLst/>
                <a:latin typeface="Calibri" panose="020F0502020204030204" pitchFamily="34" charset="0"/>
                <a:ea typeface="Calibri" panose="020F0502020204030204" pitchFamily="34" charset="0"/>
                <a:cs typeface="Calibri" panose="020F0502020204030204" pitchFamily="34" charset="0"/>
              </a:rPr>
              <a:t>tải nặng 1.2 </a:t>
            </a:r>
            <a:r>
              <a:rPr lang="vi-VN" sz="1800" err="1">
                <a:effectLst/>
                <a:latin typeface="Calibri" panose="020F0502020204030204" pitchFamily="34" charset="0"/>
                <a:ea typeface="Calibri" panose="020F0502020204030204" pitchFamily="34" charset="0"/>
                <a:cs typeface="Calibri" panose="020F0502020204030204" pitchFamily="34" charset="0"/>
              </a:rPr>
              <a:t>kg</a:t>
            </a:r>
            <a:r>
              <a:rPr lang="vi-VN" sz="1800">
                <a:effectLst/>
                <a:latin typeface="Calibri" panose="020F0502020204030204" pitchFamily="34" charset="0"/>
                <a:ea typeface="Calibri" panose="020F0502020204030204" pitchFamily="34" charset="0"/>
                <a:cs typeface="Calibri" panose="020F0502020204030204" pitchFamily="34" charset="0"/>
              </a:rPr>
              <a:t>,  </a:t>
            </a:r>
            <a:r>
              <a:rPr lang="vi-VN" sz="1800" i="1">
                <a:solidFill>
                  <a:srgbClr val="44546A"/>
                </a:solidFill>
                <a:effectLst/>
                <a:latin typeface="Calibri" panose="020F0502020204030204" pitchFamily="34" charset="0"/>
                <a:ea typeface="Calibri" panose="020F0502020204030204" pitchFamily="34" charset="0"/>
                <a:cs typeface="Calibri" panose="020F0502020204030204" pitchFamily="34" charset="0"/>
              </a:rPr>
              <a:t>K1 = 10 &amp; K2 = 0.5</a:t>
            </a:r>
            <a:endParaRPr lang="en-US" sz="1800" i="1">
              <a:solidFill>
                <a:srgbClr val="44546A"/>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397C1B00-E447-F4B0-D515-D185A70E1417}"/>
              </a:ext>
            </a:extLst>
          </p:cNvPr>
          <p:cNvPicPr>
            <a:picLocks noChangeAspect="1"/>
          </p:cNvPicPr>
          <p:nvPr/>
        </p:nvPicPr>
        <p:blipFill>
          <a:blip r:embed="rId2"/>
          <a:stretch>
            <a:fillRect/>
          </a:stretch>
        </p:blipFill>
        <p:spPr>
          <a:xfrm>
            <a:off x="2213414" y="2270356"/>
            <a:ext cx="7968372" cy="3592578"/>
          </a:xfrm>
          <a:prstGeom prst="rect">
            <a:avLst/>
          </a:prstGeom>
        </p:spPr>
      </p:pic>
      <p:sp>
        <p:nvSpPr>
          <p:cNvPr id="35" name="Freeform 12">
            <a:extLst>
              <a:ext uri="{FF2B5EF4-FFF2-40B4-BE49-F238E27FC236}">
                <a16:creationId xmlns:a16="http://schemas.microsoft.com/office/drawing/2014/main" id="{DD02B762-2748-468E-8B90-D8E80062AD3C}"/>
              </a:ext>
            </a:extLst>
          </p:cNvPr>
          <p:cNvSpPr/>
          <p:nvPr/>
        </p:nvSpPr>
        <p:spPr>
          <a:xfrm>
            <a:off x="206607" y="133917"/>
            <a:ext cx="6032147" cy="901515"/>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ỨNG DỤNG THỰC NGHIỆM</a:t>
            </a:r>
          </a:p>
        </p:txBody>
      </p:sp>
      <p:sp>
        <p:nvSpPr>
          <p:cNvPr id="45" name="Freeform 13">
            <a:extLst>
              <a:ext uri="{FF2B5EF4-FFF2-40B4-BE49-F238E27FC236}">
                <a16:creationId xmlns:a16="http://schemas.microsoft.com/office/drawing/2014/main" id="{9D6DE170-374E-4113-A8EA-2B8A351B9F0F}"/>
              </a:ext>
            </a:extLst>
          </p:cNvPr>
          <p:cNvSpPr/>
          <p:nvPr/>
        </p:nvSpPr>
        <p:spPr>
          <a:xfrm>
            <a:off x="206607" y="1123119"/>
            <a:ext cx="6032147" cy="601508"/>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Kết quả</a:t>
            </a:r>
          </a:p>
        </p:txBody>
      </p:sp>
      <p:sp>
        <p:nvSpPr>
          <p:cNvPr id="9" name="TextBox 8">
            <a:extLst>
              <a:ext uri="{FF2B5EF4-FFF2-40B4-BE49-F238E27FC236}">
                <a16:creationId xmlns:a16="http://schemas.microsoft.com/office/drawing/2014/main" id="{D370F776-76A3-40E0-ACE2-EF46CC938465}"/>
              </a:ext>
            </a:extLst>
          </p:cNvPr>
          <p:cNvSpPr txBox="1"/>
          <p:nvPr/>
        </p:nvSpPr>
        <p:spPr>
          <a:xfrm>
            <a:off x="731520" y="1559168"/>
            <a:ext cx="6094140" cy="506292"/>
          </a:xfrm>
          <a:prstGeom prst="rect">
            <a:avLst/>
          </a:prstGeom>
          <a:noFill/>
        </p:spPr>
        <p:txBody>
          <a:bodyPr wrap="square">
            <a:spAutoFit/>
          </a:bodyPr>
          <a:lstStyle/>
          <a:p>
            <a:pPr>
              <a:lnSpc>
                <a:spcPct val="150000"/>
              </a:lnSpc>
              <a:spcBef>
                <a:spcPts val="700"/>
              </a:spcBef>
              <a:spcAft>
                <a:spcPts val="700"/>
              </a:spcAft>
            </a:pPr>
            <a:r>
              <a:rPr lang="vi-VN" sz="2000" i="1">
                <a:solidFill>
                  <a:schemeClr val="accent1"/>
                </a:solidFill>
                <a:effectLst/>
                <a:latin typeface="Calibri" panose="020F0502020204030204" pitchFamily="34" charset="0"/>
                <a:ea typeface="Calibri" panose="020F0502020204030204" pitchFamily="34" charset="0"/>
                <a:cs typeface="Calibri" panose="020F0502020204030204" pitchFamily="34" charset="0"/>
              </a:rPr>
              <a:t>Bộ điều khiển PI</a:t>
            </a:r>
            <a:endParaRPr lang="en-US" sz="1600">
              <a:solidFill>
                <a:schemeClr val="accent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88861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233DA-409E-5CA5-47C9-D37E2240916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45193B6-7F57-851C-FBE9-10ECAC137E98}"/>
              </a:ext>
            </a:extLst>
          </p:cNvPr>
          <p:cNvSpPr txBox="1"/>
          <p:nvPr/>
        </p:nvSpPr>
        <p:spPr>
          <a:xfrm>
            <a:off x="731520" y="1556246"/>
            <a:ext cx="6094140" cy="506292"/>
          </a:xfrm>
          <a:prstGeom prst="rect">
            <a:avLst/>
          </a:prstGeom>
          <a:noFill/>
        </p:spPr>
        <p:txBody>
          <a:bodyPr wrap="square">
            <a:spAutoFit/>
          </a:bodyPr>
          <a:lstStyle/>
          <a:p>
            <a:pPr>
              <a:lnSpc>
                <a:spcPct val="150000"/>
              </a:lnSpc>
              <a:spcBef>
                <a:spcPts val="700"/>
              </a:spcBef>
              <a:spcAft>
                <a:spcPts val="700"/>
              </a:spcAft>
            </a:pPr>
            <a:r>
              <a:rPr lang="vi-VN" sz="2000" i="1">
                <a:solidFill>
                  <a:schemeClr val="accent1"/>
                </a:solidFill>
                <a:effectLst/>
                <a:latin typeface="Calibri" panose="020F0502020204030204" pitchFamily="34" charset="0"/>
                <a:ea typeface="Calibri" panose="020F0502020204030204" pitchFamily="34" charset="0"/>
                <a:cs typeface="Calibri" panose="020F0502020204030204" pitchFamily="34" charset="0"/>
              </a:rPr>
              <a:t>Bộ điều khiển PI </a:t>
            </a:r>
            <a:r>
              <a:rPr lang="vi-VN" sz="2000" i="1" err="1">
                <a:solidFill>
                  <a:schemeClr val="accent1"/>
                </a:solidFill>
                <a:effectLst/>
                <a:latin typeface="Calibri" panose="020F0502020204030204" pitchFamily="34" charset="0"/>
                <a:ea typeface="Calibri" panose="020F0502020204030204" pitchFamily="34" charset="0"/>
                <a:cs typeface="Calibri" panose="020F0502020204030204" pitchFamily="34" charset="0"/>
              </a:rPr>
              <a:t>Fuzzy</a:t>
            </a:r>
            <a:endParaRPr lang="en-US" sz="1600" i="1">
              <a:solidFill>
                <a:schemeClr val="accent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F7D3E830-DA73-6B96-47EB-A6F56DE46EF4}"/>
              </a:ext>
            </a:extLst>
          </p:cNvPr>
          <p:cNvPicPr>
            <a:picLocks noChangeAspect="1"/>
          </p:cNvPicPr>
          <p:nvPr/>
        </p:nvPicPr>
        <p:blipFill>
          <a:blip r:embed="rId2"/>
          <a:stretch>
            <a:fillRect/>
          </a:stretch>
        </p:blipFill>
        <p:spPr>
          <a:xfrm>
            <a:off x="2020889" y="2200125"/>
            <a:ext cx="8150221" cy="3705912"/>
          </a:xfrm>
          <a:prstGeom prst="rect">
            <a:avLst/>
          </a:prstGeom>
        </p:spPr>
      </p:pic>
      <p:sp>
        <p:nvSpPr>
          <p:cNvPr id="5" name="TextBox 4">
            <a:extLst>
              <a:ext uri="{FF2B5EF4-FFF2-40B4-BE49-F238E27FC236}">
                <a16:creationId xmlns:a16="http://schemas.microsoft.com/office/drawing/2014/main" id="{34A269D9-B3B1-4174-393A-055E38F517E6}"/>
              </a:ext>
            </a:extLst>
          </p:cNvPr>
          <p:cNvSpPr txBox="1"/>
          <p:nvPr/>
        </p:nvSpPr>
        <p:spPr>
          <a:xfrm>
            <a:off x="3030391" y="6154779"/>
            <a:ext cx="6094140" cy="369332"/>
          </a:xfrm>
          <a:prstGeom prst="rect">
            <a:avLst/>
          </a:prstGeom>
          <a:noFill/>
        </p:spPr>
        <p:txBody>
          <a:bodyPr wrap="square">
            <a:spAutoFit/>
          </a:bodyPr>
          <a:lstStyle/>
          <a:p>
            <a:pPr algn="ctr">
              <a:spcAft>
                <a:spcPts val="1000"/>
              </a:spcAft>
            </a:pPr>
            <a:r>
              <a:rPr lang="vi-VN" sz="1800">
                <a:effectLst/>
                <a:latin typeface="Calibri" panose="020F0502020204030204" pitchFamily="34" charset="0"/>
                <a:ea typeface="Calibri" panose="020F0502020204030204" pitchFamily="34" charset="0"/>
                <a:cs typeface="Calibri" panose="020F0502020204030204" pitchFamily="34" charset="0"/>
              </a:rPr>
              <a:t>Trường hợp không tải </a:t>
            </a:r>
            <a:r>
              <a:rPr lang="en-US" sz="1800" i="1">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K1</a:t>
            </a:r>
            <a:r>
              <a:rPr lang="vi-VN" sz="1800" i="1">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 = 1/224 &amp; K2 = 1/1.5</a:t>
            </a:r>
            <a:endParaRPr lang="en-US" sz="1800" i="1">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6" name="Freeform 12">
            <a:extLst>
              <a:ext uri="{FF2B5EF4-FFF2-40B4-BE49-F238E27FC236}">
                <a16:creationId xmlns:a16="http://schemas.microsoft.com/office/drawing/2014/main" id="{29359A2C-BCBB-4928-A1E7-A30078E9249C}"/>
              </a:ext>
            </a:extLst>
          </p:cNvPr>
          <p:cNvSpPr/>
          <p:nvPr/>
        </p:nvSpPr>
        <p:spPr>
          <a:xfrm>
            <a:off x="206607" y="133917"/>
            <a:ext cx="6032147" cy="901515"/>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ỨNG DỤNG THỰC NGHIỆM</a:t>
            </a:r>
          </a:p>
        </p:txBody>
      </p:sp>
      <p:sp>
        <p:nvSpPr>
          <p:cNvPr id="47" name="Freeform 13">
            <a:extLst>
              <a:ext uri="{FF2B5EF4-FFF2-40B4-BE49-F238E27FC236}">
                <a16:creationId xmlns:a16="http://schemas.microsoft.com/office/drawing/2014/main" id="{A4A11159-8EED-4EEF-B8EC-40CA544E1DCE}"/>
              </a:ext>
            </a:extLst>
          </p:cNvPr>
          <p:cNvSpPr/>
          <p:nvPr/>
        </p:nvSpPr>
        <p:spPr>
          <a:xfrm>
            <a:off x="206607" y="1123119"/>
            <a:ext cx="6032147" cy="601508"/>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Kết quả</a:t>
            </a:r>
          </a:p>
        </p:txBody>
      </p:sp>
    </p:spTree>
    <p:extLst>
      <p:ext uri="{BB962C8B-B14F-4D97-AF65-F5344CB8AC3E}">
        <p14:creationId xmlns:p14="http://schemas.microsoft.com/office/powerpoint/2010/main" val="27823823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A1E0D-B43A-FB8E-856E-BC994B43285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72955A2-F29A-8F6A-2A0E-D4DB615C6D68}"/>
              </a:ext>
            </a:extLst>
          </p:cNvPr>
          <p:cNvSpPr txBox="1"/>
          <p:nvPr/>
        </p:nvSpPr>
        <p:spPr>
          <a:xfrm>
            <a:off x="3311318" y="5655900"/>
            <a:ext cx="6094140" cy="369332"/>
          </a:xfrm>
          <a:prstGeom prst="rect">
            <a:avLst/>
          </a:prstGeom>
          <a:noFill/>
        </p:spPr>
        <p:txBody>
          <a:bodyPr wrap="square">
            <a:spAutoFit/>
          </a:bodyPr>
          <a:lstStyle/>
          <a:p>
            <a:pPr algn="ctr">
              <a:spcAft>
                <a:spcPts val="1000"/>
              </a:spcAft>
            </a:pPr>
            <a:r>
              <a:rPr lang="vi-VN" sz="1800">
                <a:effectLst/>
                <a:latin typeface="Calibri" panose="020F0502020204030204" pitchFamily="34" charset="0"/>
                <a:ea typeface="Calibri" panose="020F0502020204030204" pitchFamily="34" charset="0"/>
                <a:cs typeface="Calibri" panose="020F0502020204030204" pitchFamily="34" charset="0"/>
              </a:rPr>
              <a:t>Trường hợp </a:t>
            </a:r>
            <a:r>
              <a:rPr lang="vi-VN">
                <a:latin typeface="Calibri" panose="020F0502020204030204" pitchFamily="34" charset="0"/>
                <a:ea typeface="Calibri" panose="020F0502020204030204" pitchFamily="34" charset="0"/>
                <a:cs typeface="Calibri" panose="020F0502020204030204" pitchFamily="34" charset="0"/>
              </a:rPr>
              <a:t>có </a:t>
            </a:r>
            <a:r>
              <a:rPr lang="vi-VN" sz="1800">
                <a:effectLst/>
                <a:latin typeface="Calibri" panose="020F0502020204030204" pitchFamily="34" charset="0"/>
                <a:ea typeface="Calibri" panose="020F0502020204030204" pitchFamily="34" charset="0"/>
                <a:cs typeface="Calibri" panose="020F0502020204030204" pitchFamily="34" charset="0"/>
              </a:rPr>
              <a:t>tải nặng 1.2kg  </a:t>
            </a:r>
            <a:r>
              <a:rPr lang="en-US" sz="1800" i="1">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K1</a:t>
            </a:r>
            <a:r>
              <a:rPr lang="vi-VN" sz="1800" i="1">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 = 1/224 &amp; K2 = 1/1.5</a:t>
            </a:r>
            <a:endParaRPr lang="en-US" sz="1800" i="1">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F2B3D520-0F4E-ECBE-9CDD-E6C995A9046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4063" y="2083752"/>
            <a:ext cx="7891269" cy="3572148"/>
          </a:xfrm>
          <a:prstGeom prst="rect">
            <a:avLst/>
          </a:prstGeom>
          <a:noFill/>
          <a:ln>
            <a:noFill/>
          </a:ln>
        </p:spPr>
      </p:pic>
      <p:sp>
        <p:nvSpPr>
          <p:cNvPr id="35" name="Freeform 12">
            <a:extLst>
              <a:ext uri="{FF2B5EF4-FFF2-40B4-BE49-F238E27FC236}">
                <a16:creationId xmlns:a16="http://schemas.microsoft.com/office/drawing/2014/main" id="{089A8242-8A05-420A-9516-959E67F138EA}"/>
              </a:ext>
            </a:extLst>
          </p:cNvPr>
          <p:cNvSpPr/>
          <p:nvPr/>
        </p:nvSpPr>
        <p:spPr>
          <a:xfrm>
            <a:off x="206607" y="133917"/>
            <a:ext cx="6032147" cy="901515"/>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ỨNG DỤNG THỰC NGHIỆM</a:t>
            </a:r>
          </a:p>
        </p:txBody>
      </p:sp>
      <p:sp>
        <p:nvSpPr>
          <p:cNvPr id="45" name="Freeform 13">
            <a:extLst>
              <a:ext uri="{FF2B5EF4-FFF2-40B4-BE49-F238E27FC236}">
                <a16:creationId xmlns:a16="http://schemas.microsoft.com/office/drawing/2014/main" id="{D8147ED0-AD4D-4B5B-B0A5-02F6CE58FE0C}"/>
              </a:ext>
            </a:extLst>
          </p:cNvPr>
          <p:cNvSpPr/>
          <p:nvPr/>
        </p:nvSpPr>
        <p:spPr>
          <a:xfrm>
            <a:off x="206607" y="1123119"/>
            <a:ext cx="6032147" cy="601508"/>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Kết quả</a:t>
            </a:r>
          </a:p>
        </p:txBody>
      </p:sp>
      <p:sp>
        <p:nvSpPr>
          <p:cNvPr id="7" name="TextBox 6">
            <a:extLst>
              <a:ext uri="{FF2B5EF4-FFF2-40B4-BE49-F238E27FC236}">
                <a16:creationId xmlns:a16="http://schemas.microsoft.com/office/drawing/2014/main" id="{62F21FEE-0778-4584-86C0-735E912B25BF}"/>
              </a:ext>
            </a:extLst>
          </p:cNvPr>
          <p:cNvSpPr txBox="1"/>
          <p:nvPr/>
        </p:nvSpPr>
        <p:spPr>
          <a:xfrm>
            <a:off x="731520" y="1556246"/>
            <a:ext cx="6094140" cy="506292"/>
          </a:xfrm>
          <a:prstGeom prst="rect">
            <a:avLst/>
          </a:prstGeom>
          <a:noFill/>
        </p:spPr>
        <p:txBody>
          <a:bodyPr wrap="square">
            <a:spAutoFit/>
          </a:bodyPr>
          <a:lstStyle/>
          <a:p>
            <a:pPr>
              <a:lnSpc>
                <a:spcPct val="150000"/>
              </a:lnSpc>
              <a:spcBef>
                <a:spcPts val="700"/>
              </a:spcBef>
              <a:spcAft>
                <a:spcPts val="700"/>
              </a:spcAft>
            </a:pPr>
            <a:r>
              <a:rPr lang="vi-VN" sz="2000" i="1">
                <a:solidFill>
                  <a:schemeClr val="accent1"/>
                </a:solidFill>
                <a:effectLst/>
                <a:latin typeface="Calibri" panose="020F0502020204030204" pitchFamily="34" charset="0"/>
                <a:ea typeface="Calibri" panose="020F0502020204030204" pitchFamily="34" charset="0"/>
                <a:cs typeface="Calibri" panose="020F0502020204030204" pitchFamily="34" charset="0"/>
              </a:rPr>
              <a:t>Bộ điều khiển PI </a:t>
            </a:r>
            <a:r>
              <a:rPr lang="vi-VN" sz="2000" i="1" err="1">
                <a:solidFill>
                  <a:schemeClr val="accent1"/>
                </a:solidFill>
                <a:effectLst/>
                <a:latin typeface="Calibri" panose="020F0502020204030204" pitchFamily="34" charset="0"/>
                <a:ea typeface="Calibri" panose="020F0502020204030204" pitchFamily="34" charset="0"/>
                <a:cs typeface="Calibri" panose="020F0502020204030204" pitchFamily="34" charset="0"/>
              </a:rPr>
              <a:t>Fuzzy</a:t>
            </a:r>
            <a:endParaRPr lang="en-US" sz="1600" i="1">
              <a:solidFill>
                <a:schemeClr val="accent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52797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B6062-B7E9-32A7-941E-488C8DC387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5C17AC0-44DF-EA85-99CA-D9D92AA3597E}"/>
              </a:ext>
            </a:extLst>
          </p:cNvPr>
          <p:cNvSpPr txBox="1"/>
          <p:nvPr/>
        </p:nvSpPr>
        <p:spPr>
          <a:xfrm>
            <a:off x="731520" y="1685268"/>
            <a:ext cx="6094140" cy="506292"/>
          </a:xfrm>
          <a:prstGeom prst="rect">
            <a:avLst/>
          </a:prstGeom>
          <a:noFill/>
        </p:spPr>
        <p:txBody>
          <a:bodyPr wrap="square">
            <a:spAutoFit/>
          </a:bodyPr>
          <a:lstStyle/>
          <a:p>
            <a:pPr>
              <a:lnSpc>
                <a:spcPct val="150000"/>
              </a:lnSpc>
              <a:spcBef>
                <a:spcPts val="700"/>
              </a:spcBef>
              <a:spcAft>
                <a:spcPts val="700"/>
              </a:spcAft>
            </a:pPr>
            <a:r>
              <a:rPr lang="vi-VN" sz="2000" i="1">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Đánh giá đáp ứng của hai bộ điều khiển</a:t>
            </a:r>
            <a:endParaRPr lang="en-US" sz="2000" i="1">
              <a:solidFill>
                <a:schemeClr val="accent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C8299987-0F7A-4253-DC46-BE406E0A5DDD}"/>
              </a:ext>
            </a:extLst>
          </p:cNvPr>
          <p:cNvSpPr txBox="1"/>
          <p:nvPr/>
        </p:nvSpPr>
        <p:spPr>
          <a:xfrm>
            <a:off x="731520" y="2254929"/>
            <a:ext cx="10584180" cy="880369"/>
          </a:xfrm>
          <a:prstGeom prst="rect">
            <a:avLst/>
          </a:prstGeom>
          <a:noFill/>
        </p:spPr>
        <p:txBody>
          <a:bodyPr wrap="square">
            <a:spAutoFit/>
          </a:bodyPr>
          <a:lstStyle/>
          <a:p>
            <a:pPr indent="457200" algn="just">
              <a:lnSpc>
                <a:spcPct val="150000"/>
              </a:lnSpc>
              <a:spcAft>
                <a:spcPts val="800"/>
              </a:spcAft>
            </a:pPr>
            <a:r>
              <a:rPr lang="vi-VN" sz="1800">
                <a:effectLst/>
                <a:latin typeface="Calibri" panose="020F0502020204030204" pitchFamily="34" charset="0"/>
                <a:ea typeface="Calibri" panose="020F0502020204030204" pitchFamily="34" charset="0"/>
                <a:cs typeface="Calibri" panose="020F0502020204030204" pitchFamily="34" charset="0"/>
              </a:rPr>
              <a:t>Trường hợp không tải của bộ điều khiển PI, hệ thống cho thấy vọt lố đáng kể dẫn đến thời gian xác lập tăng, gần như không có sai số. Khi có tải vọt lố vẫn tồn tại, thời gian xác lập ngắn hơn</a:t>
            </a:r>
            <a:endParaRPr lang="en-US" sz="1400">
              <a:effectLst/>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8623D3F2-14DC-C940-5DB4-E44B27DE8342}"/>
              </a:ext>
            </a:extLst>
          </p:cNvPr>
          <p:cNvSpPr txBox="1"/>
          <p:nvPr/>
        </p:nvSpPr>
        <p:spPr>
          <a:xfrm>
            <a:off x="731520" y="3282518"/>
            <a:ext cx="10728960" cy="880369"/>
          </a:xfrm>
          <a:prstGeom prst="rect">
            <a:avLst/>
          </a:prstGeom>
          <a:noFill/>
        </p:spPr>
        <p:txBody>
          <a:bodyPr wrap="square">
            <a:spAutoFit/>
          </a:bodyPr>
          <a:lstStyle/>
          <a:p>
            <a:pPr indent="457200" algn="just">
              <a:lnSpc>
                <a:spcPct val="150000"/>
              </a:lnSpc>
              <a:spcAft>
                <a:spcPts val="800"/>
              </a:spcAft>
            </a:pPr>
            <a:r>
              <a:rPr lang="vi-VN" sz="1800">
                <a:effectLst/>
                <a:latin typeface="Calibri" panose="020F0502020204030204" pitchFamily="34" charset="0"/>
                <a:ea typeface="Calibri" panose="020F0502020204030204" pitchFamily="34" charset="0"/>
                <a:cs typeface="Calibri" panose="020F0502020204030204" pitchFamily="34" charset="0"/>
              </a:rPr>
              <a:t>Trường hợp không tải, bộ điều khiển PI Fuzzy không vọt lố. Khi có tải, PI Fuzzy giữ ưu thế so với bộ điều khiển PI với độ vọt lố gần như không có, thời gian xác lập nhanh và độ bám tốt với sai số nhỏ. </a:t>
            </a:r>
            <a:endParaRPr lang="en-US" sz="1400">
              <a:effectLst/>
              <a:latin typeface="Calibri" panose="020F0502020204030204" pitchFamily="34" charset="0"/>
              <a:ea typeface="Calibri" panose="020F0502020204030204" pitchFamily="34" charset="0"/>
              <a:cs typeface="Calibri" panose="020F0502020204030204" pitchFamily="34" charset="0"/>
            </a:endParaRPr>
          </a:p>
        </p:txBody>
      </p:sp>
      <p:sp>
        <p:nvSpPr>
          <p:cNvPr id="67" name="Freeform 12">
            <a:extLst>
              <a:ext uri="{FF2B5EF4-FFF2-40B4-BE49-F238E27FC236}">
                <a16:creationId xmlns:a16="http://schemas.microsoft.com/office/drawing/2014/main" id="{DA576BA9-DFC4-425F-9E76-93A16604460F}"/>
              </a:ext>
            </a:extLst>
          </p:cNvPr>
          <p:cNvSpPr/>
          <p:nvPr/>
        </p:nvSpPr>
        <p:spPr>
          <a:xfrm>
            <a:off x="206607" y="133917"/>
            <a:ext cx="6032147" cy="901515"/>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ỨNG DỤNG THỰC NGHIỆM</a:t>
            </a:r>
          </a:p>
        </p:txBody>
      </p:sp>
      <p:sp>
        <p:nvSpPr>
          <p:cNvPr id="68" name="Freeform 13">
            <a:extLst>
              <a:ext uri="{FF2B5EF4-FFF2-40B4-BE49-F238E27FC236}">
                <a16:creationId xmlns:a16="http://schemas.microsoft.com/office/drawing/2014/main" id="{1A0319A8-A971-48A6-BA0E-31575E9AFD9A}"/>
              </a:ext>
            </a:extLst>
          </p:cNvPr>
          <p:cNvSpPr/>
          <p:nvPr/>
        </p:nvSpPr>
        <p:spPr>
          <a:xfrm>
            <a:off x="206607" y="1123119"/>
            <a:ext cx="6032147" cy="601508"/>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Kết quả</a:t>
            </a:r>
          </a:p>
        </p:txBody>
      </p:sp>
    </p:spTree>
    <p:extLst>
      <p:ext uri="{BB962C8B-B14F-4D97-AF65-F5344CB8AC3E}">
        <p14:creationId xmlns:p14="http://schemas.microsoft.com/office/powerpoint/2010/main" val="35710586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B6062-B7E9-32A7-941E-488C8DC387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5C17AC0-44DF-EA85-99CA-D9D92AA3597E}"/>
              </a:ext>
            </a:extLst>
          </p:cNvPr>
          <p:cNvSpPr txBox="1"/>
          <p:nvPr/>
        </p:nvSpPr>
        <p:spPr>
          <a:xfrm>
            <a:off x="731520" y="1685268"/>
            <a:ext cx="6094140" cy="506292"/>
          </a:xfrm>
          <a:prstGeom prst="rect">
            <a:avLst/>
          </a:prstGeom>
          <a:noFill/>
        </p:spPr>
        <p:txBody>
          <a:bodyPr wrap="square">
            <a:spAutoFit/>
          </a:bodyPr>
          <a:lstStyle/>
          <a:p>
            <a:pPr>
              <a:lnSpc>
                <a:spcPct val="150000"/>
              </a:lnSpc>
              <a:spcBef>
                <a:spcPts val="700"/>
              </a:spcBef>
              <a:spcAft>
                <a:spcPts val="700"/>
              </a:spcAft>
            </a:pPr>
            <a:r>
              <a:rPr lang="vi-VN" sz="2000" i="1">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Tăng tải cho cả hai bộ điều khiển lên đến gần 1.5Kg</a:t>
            </a:r>
            <a:endParaRPr lang="en-US" sz="2000" i="1">
              <a:solidFill>
                <a:schemeClr val="accent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7" name="Freeform 12">
            <a:extLst>
              <a:ext uri="{FF2B5EF4-FFF2-40B4-BE49-F238E27FC236}">
                <a16:creationId xmlns:a16="http://schemas.microsoft.com/office/drawing/2014/main" id="{DA576BA9-DFC4-425F-9E76-93A16604460F}"/>
              </a:ext>
            </a:extLst>
          </p:cNvPr>
          <p:cNvSpPr/>
          <p:nvPr/>
        </p:nvSpPr>
        <p:spPr>
          <a:xfrm>
            <a:off x="206607" y="133917"/>
            <a:ext cx="6032147" cy="901515"/>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ỨNG DỤNG THỰC NGHIỆM</a:t>
            </a:r>
          </a:p>
        </p:txBody>
      </p:sp>
      <p:sp>
        <p:nvSpPr>
          <p:cNvPr id="68" name="Freeform 13">
            <a:extLst>
              <a:ext uri="{FF2B5EF4-FFF2-40B4-BE49-F238E27FC236}">
                <a16:creationId xmlns:a16="http://schemas.microsoft.com/office/drawing/2014/main" id="{1A0319A8-A971-48A6-BA0E-31575E9AFD9A}"/>
              </a:ext>
            </a:extLst>
          </p:cNvPr>
          <p:cNvSpPr/>
          <p:nvPr/>
        </p:nvSpPr>
        <p:spPr>
          <a:xfrm>
            <a:off x="206607" y="1123119"/>
            <a:ext cx="6032147" cy="601508"/>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Kết quả</a:t>
            </a:r>
          </a:p>
        </p:txBody>
      </p:sp>
      <p:pic>
        <p:nvPicPr>
          <p:cNvPr id="7" name="Picture 6">
            <a:extLst>
              <a:ext uri="{FF2B5EF4-FFF2-40B4-BE49-F238E27FC236}">
                <a16:creationId xmlns:a16="http://schemas.microsoft.com/office/drawing/2014/main" id="{BD9AA2E8-946C-4283-A708-57EEC270C2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4518" y="2308423"/>
            <a:ext cx="9502964" cy="4275190"/>
          </a:xfrm>
          <a:prstGeom prst="rect">
            <a:avLst/>
          </a:prstGeom>
        </p:spPr>
      </p:pic>
    </p:spTree>
    <p:extLst>
      <p:ext uri="{BB962C8B-B14F-4D97-AF65-F5344CB8AC3E}">
        <p14:creationId xmlns:p14="http://schemas.microsoft.com/office/powerpoint/2010/main" val="12299980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6B6062-B7E9-32A7-941E-488C8DC387E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5C17AC0-44DF-EA85-99CA-D9D92AA3597E}"/>
              </a:ext>
            </a:extLst>
          </p:cNvPr>
          <p:cNvSpPr txBox="1"/>
          <p:nvPr/>
        </p:nvSpPr>
        <p:spPr>
          <a:xfrm>
            <a:off x="731520" y="1685268"/>
            <a:ext cx="6094140" cy="506292"/>
          </a:xfrm>
          <a:prstGeom prst="rect">
            <a:avLst/>
          </a:prstGeom>
          <a:noFill/>
        </p:spPr>
        <p:txBody>
          <a:bodyPr wrap="square">
            <a:spAutoFit/>
          </a:bodyPr>
          <a:lstStyle/>
          <a:p>
            <a:pPr>
              <a:lnSpc>
                <a:spcPct val="150000"/>
              </a:lnSpc>
              <a:spcBef>
                <a:spcPts val="700"/>
              </a:spcBef>
              <a:spcAft>
                <a:spcPts val="700"/>
              </a:spcAft>
            </a:pPr>
            <a:r>
              <a:rPr lang="vi-VN" sz="2000" i="1">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Tăng tải cho cả hai bộ điều khiển lên đến gần 1.5Kg</a:t>
            </a:r>
            <a:endParaRPr lang="en-US" sz="2000" i="1">
              <a:solidFill>
                <a:schemeClr val="accent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67" name="Freeform 12">
            <a:extLst>
              <a:ext uri="{FF2B5EF4-FFF2-40B4-BE49-F238E27FC236}">
                <a16:creationId xmlns:a16="http://schemas.microsoft.com/office/drawing/2014/main" id="{DA576BA9-DFC4-425F-9E76-93A16604460F}"/>
              </a:ext>
            </a:extLst>
          </p:cNvPr>
          <p:cNvSpPr/>
          <p:nvPr/>
        </p:nvSpPr>
        <p:spPr>
          <a:xfrm>
            <a:off x="206607" y="133917"/>
            <a:ext cx="6032147" cy="901515"/>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ỨNG DỤNG THỰC NGHIỆM</a:t>
            </a:r>
          </a:p>
        </p:txBody>
      </p:sp>
      <p:sp>
        <p:nvSpPr>
          <p:cNvPr id="68" name="Freeform 13">
            <a:extLst>
              <a:ext uri="{FF2B5EF4-FFF2-40B4-BE49-F238E27FC236}">
                <a16:creationId xmlns:a16="http://schemas.microsoft.com/office/drawing/2014/main" id="{1A0319A8-A971-48A6-BA0E-31575E9AFD9A}"/>
              </a:ext>
            </a:extLst>
          </p:cNvPr>
          <p:cNvSpPr/>
          <p:nvPr/>
        </p:nvSpPr>
        <p:spPr>
          <a:xfrm>
            <a:off x="206607" y="1123119"/>
            <a:ext cx="6032147" cy="601508"/>
          </a:xfrm>
          <a:custGeom>
            <a:avLst/>
            <a:gdLst>
              <a:gd name="connsiteX0" fmla="*/ 0 w 5654041"/>
              <a:gd name="connsiteY0" fmla="*/ 0 h 1293750"/>
              <a:gd name="connsiteX1" fmla="*/ 5654041 w 5654041"/>
              <a:gd name="connsiteY1" fmla="*/ 0 h 1293750"/>
              <a:gd name="connsiteX2" fmla="*/ 5654041 w 5654041"/>
              <a:gd name="connsiteY2" fmla="*/ 1293750 h 1293750"/>
              <a:gd name="connsiteX3" fmla="*/ 0 w 5654041"/>
              <a:gd name="connsiteY3" fmla="*/ 1293750 h 1293750"/>
              <a:gd name="connsiteX4" fmla="*/ 0 w 5654041"/>
              <a:gd name="connsiteY4" fmla="*/ 0 h 1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1293750">
                <a:moveTo>
                  <a:pt x="0" y="0"/>
                </a:moveTo>
                <a:lnTo>
                  <a:pt x="5654041" y="0"/>
                </a:lnTo>
                <a:lnTo>
                  <a:pt x="5654041" y="1293750"/>
                </a:lnTo>
                <a:lnTo>
                  <a:pt x="0" y="1293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Kết quả</a:t>
            </a:r>
          </a:p>
        </p:txBody>
      </p:sp>
      <p:pic>
        <p:nvPicPr>
          <p:cNvPr id="4" name="Picture 3">
            <a:extLst>
              <a:ext uri="{FF2B5EF4-FFF2-40B4-BE49-F238E27FC236}">
                <a16:creationId xmlns:a16="http://schemas.microsoft.com/office/drawing/2014/main" id="{F6568CAC-EC3D-4266-881B-0FD44C150B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2621" y="2286776"/>
            <a:ext cx="9426757" cy="4252328"/>
          </a:xfrm>
          <a:prstGeom prst="rect">
            <a:avLst/>
          </a:prstGeom>
        </p:spPr>
      </p:pic>
    </p:spTree>
    <p:extLst>
      <p:ext uri="{BB962C8B-B14F-4D97-AF65-F5344CB8AC3E}">
        <p14:creationId xmlns:p14="http://schemas.microsoft.com/office/powerpoint/2010/main" val="23188446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14">
            <a:extLst>
              <a:ext uri="{FF2B5EF4-FFF2-40B4-BE49-F238E27FC236}">
                <a16:creationId xmlns:a16="http://schemas.microsoft.com/office/drawing/2014/main" id="{3C4062DD-7681-45C8-9ABB-9BEACAADC4B9}"/>
              </a:ext>
            </a:extLst>
          </p:cNvPr>
          <p:cNvSpPr/>
          <p:nvPr/>
        </p:nvSpPr>
        <p:spPr>
          <a:xfrm>
            <a:off x="155747" y="209659"/>
            <a:ext cx="2145493" cy="735222"/>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KẾT LUẬN</a:t>
            </a:r>
          </a:p>
        </p:txBody>
      </p:sp>
      <p:sp>
        <p:nvSpPr>
          <p:cNvPr id="11" name="TextBox 10">
            <a:extLst>
              <a:ext uri="{FF2B5EF4-FFF2-40B4-BE49-F238E27FC236}">
                <a16:creationId xmlns:a16="http://schemas.microsoft.com/office/drawing/2014/main" id="{6ACBAA61-F86D-4A58-8319-28066AB55582}"/>
              </a:ext>
            </a:extLst>
          </p:cNvPr>
          <p:cNvSpPr txBox="1"/>
          <p:nvPr/>
        </p:nvSpPr>
        <p:spPr>
          <a:xfrm>
            <a:off x="1135380" y="1052958"/>
            <a:ext cx="9921240" cy="5082610"/>
          </a:xfrm>
          <a:prstGeom prst="rect">
            <a:avLst/>
          </a:prstGeom>
          <a:noFill/>
        </p:spPr>
        <p:txBody>
          <a:bodyPr wrap="square">
            <a:spAutoFit/>
          </a:bodyPr>
          <a:lstStyle/>
          <a:p>
            <a:pPr marL="0" marR="0" lvl="0" indent="0" algn="just" defTabSz="914400" rtl="0" eaLnBrk="0" fontAlgn="base" latinLnBrk="0" hangingPunct="0">
              <a:lnSpc>
                <a:spcPct val="150000"/>
              </a:lnSpc>
              <a:spcBef>
                <a:spcPts val="600"/>
              </a:spcBef>
              <a:spcAft>
                <a:spcPts val="600"/>
              </a:spcAft>
              <a:buClrTx/>
              <a:buSzTx/>
              <a:buFontTx/>
              <a:buChar char="•"/>
              <a:tabLst/>
            </a:pPr>
            <a:r>
              <a:rPr kumimoji="0" lang="vi-VN" altLang="en-US" sz="24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Xây d</a:t>
            </a:r>
            <a:r>
              <a:rPr kumimoji="0" lang="en-US" altLang="en-US" sz="24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ựng thành công mô hình bộ điều khiển PI mờ dựa trên động lực học.</a:t>
            </a:r>
          </a:p>
          <a:p>
            <a:pPr marL="0" marR="0" lvl="0" indent="0" algn="just" defTabSz="914400" rtl="0" eaLnBrk="0" fontAlgn="base" latinLnBrk="0" hangingPunct="0">
              <a:lnSpc>
                <a:spcPct val="150000"/>
              </a:lnSpc>
              <a:spcBef>
                <a:spcPts val="600"/>
              </a:spcBef>
              <a:spcAft>
                <a:spcPts val="600"/>
              </a:spcAft>
              <a:buClrTx/>
              <a:buSzTx/>
              <a:buFontTx/>
              <a:buChar char="•"/>
              <a:tabLst/>
            </a:pPr>
            <a:r>
              <a:rPr kumimoji="0" lang="en-US" altLang="en-US" sz="24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Thiết kế và thực hiện bộ quan sát mờ đơn giản, không cần biết cấu trúc bên trong của đối tượng điều khiển.</a:t>
            </a:r>
          </a:p>
          <a:p>
            <a:pPr marL="0" marR="0" lvl="0" indent="0" algn="just" defTabSz="914400" rtl="0" eaLnBrk="0" fontAlgn="base" latinLnBrk="0" hangingPunct="0">
              <a:lnSpc>
                <a:spcPct val="150000"/>
              </a:lnSpc>
              <a:spcBef>
                <a:spcPts val="600"/>
              </a:spcBef>
              <a:spcAft>
                <a:spcPts val="600"/>
              </a:spcAft>
              <a:buClrTx/>
              <a:buSzTx/>
              <a:buFontTx/>
              <a:buChar char="•"/>
              <a:tabLst/>
            </a:pPr>
            <a:r>
              <a:rPr kumimoji="0" lang="en-US" altLang="en-US" sz="24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Kết quả thực nghiệm trên motor 25GA 370 cho thấy:</a:t>
            </a:r>
            <a:r>
              <a:rPr kumimoji="0" lang="vi-VN" altLang="en-US" sz="24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a:t>
            </a:r>
            <a:r>
              <a:rPr kumimoji="0" lang="en-US" altLang="en-US" sz="24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Bộ điều khiển hoạt động</a:t>
            </a:r>
            <a:r>
              <a:rPr kumimoji="0" lang="vi-VN" altLang="en-US" sz="24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nhưng chưa</a:t>
            </a:r>
            <a:r>
              <a:rPr kumimoji="0" lang="en-US" altLang="en-US" sz="24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hiệu </a:t>
            </a:r>
            <a:r>
              <a:rPr kumimoji="0" lang="vi-VN" altLang="en-US" sz="24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quả. Trong điều kiện lí tưởng đáp ứng có đ</a:t>
            </a:r>
            <a:r>
              <a:rPr kumimoji="0" lang="en-US" altLang="en-US" sz="24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ộ vọt lố thấp, sai số xác lập nhỏ</a:t>
            </a:r>
            <a:r>
              <a:rPr kumimoji="0" lang="vi-VN" altLang="en-US" sz="24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khi cả có và không có tải</a:t>
            </a:r>
            <a:r>
              <a:rPr kumimoji="0" lang="en-US" altLang="en-US" sz="24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p>
          <a:p>
            <a:pPr marL="0" marR="0" lvl="0" indent="0" algn="just" defTabSz="914400" rtl="0" eaLnBrk="0" fontAlgn="base" latinLnBrk="0" hangingPunct="0">
              <a:lnSpc>
                <a:spcPct val="150000"/>
              </a:lnSpc>
              <a:spcBef>
                <a:spcPts val="600"/>
              </a:spcBef>
              <a:spcAft>
                <a:spcPts val="600"/>
              </a:spcAft>
              <a:buClrTx/>
              <a:buSzTx/>
              <a:buFontTx/>
              <a:buChar char="•"/>
              <a:tabLst/>
            </a:pPr>
            <a:r>
              <a:rPr kumimoji="0" lang="en-US" altLang="en-US" sz="24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Đáp ứng được thời gian </a:t>
            </a:r>
            <a:r>
              <a:rPr kumimoji="0" lang="vi-VN" altLang="en-US" sz="24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thực.</a:t>
            </a:r>
          </a:p>
          <a:p>
            <a:pPr marL="0" marR="0" lvl="0" indent="0" algn="just" defTabSz="914400" rtl="0" eaLnBrk="0" fontAlgn="base" latinLnBrk="0" hangingPunct="0">
              <a:lnSpc>
                <a:spcPct val="150000"/>
              </a:lnSpc>
              <a:spcBef>
                <a:spcPts val="600"/>
              </a:spcBef>
              <a:spcAft>
                <a:spcPts val="600"/>
              </a:spcAft>
              <a:buClrTx/>
              <a:buSzTx/>
              <a:buFontTx/>
              <a:buChar char="•"/>
              <a:tabLst/>
            </a:pPr>
            <a:r>
              <a:rPr lang="vi-VN" altLang="en-US" sz="2400" b="1">
                <a:latin typeface="Calibri" panose="020F0502020204030204" pitchFamily="34" charset="0"/>
                <a:ea typeface="Calibri" panose="020F0502020204030204" pitchFamily="34" charset="0"/>
                <a:cs typeface="Calibri" panose="020F0502020204030204" pitchFamily="34" charset="0"/>
              </a:rPr>
              <a:t>So sánh cho thấy bộ điều khiển mờ tốt hơn bộ điều khiển thông thường.</a:t>
            </a:r>
            <a:endParaRPr kumimoji="0" lang="en-US" altLang="en-US" sz="2400" b="1" i="0" u="none" strike="noStrike" cap="none" normalizeH="0" baseline="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28742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F7409494-A6CA-4405-94E0-DAF180B4DA5C}"/>
              </a:ext>
            </a:extLst>
          </p:cNvPr>
          <p:cNvSpPr/>
          <p:nvPr/>
        </p:nvSpPr>
        <p:spPr>
          <a:xfrm>
            <a:off x="171883" y="29114"/>
            <a:ext cx="5654041" cy="671925"/>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CƠ SỞ LÝ THUYẾT </a:t>
            </a:r>
          </a:p>
        </p:txBody>
      </p:sp>
      <p:sp>
        <p:nvSpPr>
          <p:cNvPr id="9" name="Freeform 7">
            <a:extLst>
              <a:ext uri="{FF2B5EF4-FFF2-40B4-BE49-F238E27FC236}">
                <a16:creationId xmlns:a16="http://schemas.microsoft.com/office/drawing/2014/main" id="{0488FAA3-9E87-4D11-B489-E1672652B1E0}"/>
              </a:ext>
            </a:extLst>
          </p:cNvPr>
          <p:cNvSpPr/>
          <p:nvPr/>
        </p:nvSpPr>
        <p:spPr>
          <a:xfrm>
            <a:off x="171883" y="819489"/>
            <a:ext cx="7234757" cy="454438"/>
          </a:xfrm>
          <a:custGeom>
            <a:avLst/>
            <a:gdLst>
              <a:gd name="connsiteX0" fmla="*/ 0 w 5654041"/>
              <a:gd name="connsiteY0" fmla="*/ 0 h 659812"/>
              <a:gd name="connsiteX1" fmla="*/ 5654041 w 5654041"/>
              <a:gd name="connsiteY1" fmla="*/ 0 h 659812"/>
              <a:gd name="connsiteX2" fmla="*/ 5654041 w 5654041"/>
              <a:gd name="connsiteY2" fmla="*/ 659812 h 659812"/>
              <a:gd name="connsiteX3" fmla="*/ 0 w 5654041"/>
              <a:gd name="connsiteY3" fmla="*/ 659812 h 659812"/>
              <a:gd name="connsiteX4" fmla="*/ 0 w 5654041"/>
              <a:gd name="connsiteY4" fmla="*/ 0 h 65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659812">
                <a:moveTo>
                  <a:pt x="0" y="0"/>
                </a:moveTo>
                <a:lnTo>
                  <a:pt x="5654041" y="0"/>
                </a:lnTo>
                <a:lnTo>
                  <a:pt x="5654041" y="659812"/>
                </a:lnTo>
                <a:lnTo>
                  <a:pt x="0" y="6598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Đặc tính của động cơ điện một chiều</a:t>
            </a:r>
          </a:p>
        </p:txBody>
      </p:sp>
      <p:sp>
        <p:nvSpPr>
          <p:cNvPr id="18" name="Subtitle 2">
            <a:extLst>
              <a:ext uri="{FF2B5EF4-FFF2-40B4-BE49-F238E27FC236}">
                <a16:creationId xmlns:a16="http://schemas.microsoft.com/office/drawing/2014/main" id="{794ADE01-B9E3-44CB-98F0-38D684096A0A}"/>
              </a:ext>
            </a:extLst>
          </p:cNvPr>
          <p:cNvSpPr txBox="1">
            <a:spLocks/>
          </p:cNvSpPr>
          <p:nvPr/>
        </p:nvSpPr>
        <p:spPr>
          <a:xfrm>
            <a:off x="499637" y="5485351"/>
            <a:ext cx="11406085" cy="5847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effectLst/>
                <a:latin typeface="Calibri" panose="020F0502020204030204" pitchFamily="34" charset="0"/>
                <a:ea typeface="Calibri" panose="020F0502020204030204" pitchFamily="34" charset="0"/>
                <a:cs typeface="Calibri" panose="020F0502020204030204" pitchFamily="34" charset="0"/>
              </a:rPr>
              <a:t>Phương pháp nhận dạng trực tuyến mô hình động </a:t>
            </a:r>
            <a:r>
              <a:rPr lang="vi-VN" err="1">
                <a:effectLst/>
                <a:latin typeface="Calibri" panose="020F0502020204030204" pitchFamily="34" charset="0"/>
                <a:ea typeface="Calibri" panose="020F0502020204030204" pitchFamily="34" charset="0"/>
                <a:cs typeface="Calibri" panose="020F0502020204030204" pitchFamily="34" charset="0"/>
              </a:rPr>
              <a:t>cơ</a:t>
            </a:r>
            <a:r>
              <a:rPr lang="vi-VN" err="1">
                <a:noFill/>
                <a:latin typeface="Calibri" panose="020F0502020204030204" pitchFamily="34" charset="0"/>
                <a:ea typeface="Calibri" panose="020F0502020204030204" pitchFamily="34" charset="0"/>
                <a:cs typeface="Calibri" panose="020F0502020204030204" pitchFamily="34" charset="0"/>
              </a:rPr>
              <a:t>t</a:t>
            </a:r>
            <a:r>
              <a:rPr lang="vi-VN">
                <a:noFill/>
                <a:latin typeface="Calibri" panose="020F0502020204030204" pitchFamily="34" charset="0"/>
                <a:ea typeface="Calibri" panose="020F0502020204030204" pitchFamily="34" charset="0"/>
                <a:cs typeface="Calibri" panose="020F0502020204030204" pitchFamily="34" charset="0"/>
              </a:rPr>
              <a:t> cho phép chuyển đa hướng</a:t>
            </a:r>
          </a:p>
          <a:p>
            <a:r>
              <a:rPr lang="vi-VN">
                <a:noFill/>
                <a:latin typeface="Calibri" panose="020F0502020204030204" pitchFamily="34" charset="0"/>
                <a:ea typeface="Calibri" panose="020F0502020204030204" pitchFamily="34" charset="0"/>
                <a:cs typeface="Calibri" panose="020F0502020204030204" pitchFamily="34" charset="0"/>
              </a:rPr>
              <a:t>Con lăn gắn quanh bánh xe ở góc 45 độ so với trục bánh tạo lực kéo và đẩy riêng biệt trên từng con lăn để điều khiển chuyển động đa chiều</a:t>
            </a:r>
            <a:endParaRPr lang="en-US">
              <a:noFill/>
              <a:latin typeface="Calibri" panose="020F0502020204030204" pitchFamily="34" charset="0"/>
              <a:ea typeface="Calibri" panose="020F0502020204030204" pitchFamily="34" charset="0"/>
              <a:cs typeface="Calibri" panose="020F0502020204030204" pitchFamily="34" charset="0"/>
            </a:endParaRPr>
          </a:p>
        </p:txBody>
      </p:sp>
      <p:sp>
        <p:nvSpPr>
          <p:cNvPr id="20" name="Subtitle 2">
            <a:extLst>
              <a:ext uri="{FF2B5EF4-FFF2-40B4-BE49-F238E27FC236}">
                <a16:creationId xmlns:a16="http://schemas.microsoft.com/office/drawing/2014/main" id="{71558799-952A-4DE1-8825-9272FEEEE210}"/>
              </a:ext>
            </a:extLst>
          </p:cNvPr>
          <p:cNvSpPr txBox="1">
            <a:spLocks/>
          </p:cNvSpPr>
          <p:nvPr/>
        </p:nvSpPr>
        <p:spPr>
          <a:xfrm>
            <a:off x="499636" y="6313351"/>
            <a:ext cx="11406085" cy="5847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effectLst/>
                <a:latin typeface="Calibri" panose="020F0502020204030204" pitchFamily="34" charset="0"/>
                <a:ea typeface="Calibri" panose="020F0502020204030204" pitchFamily="34" charset="0"/>
                <a:cs typeface="Calibri" panose="020F0502020204030204" pitchFamily="34" charset="0"/>
              </a:rPr>
              <a:t>Phương pháp điều khiển vị trí động cơ</a:t>
            </a:r>
            <a:endParaRPr lang="en-US">
              <a:latin typeface="Calibri" panose="020F0502020204030204" pitchFamily="34" charset="0"/>
              <a:ea typeface="Calibri" panose="020F0502020204030204" pitchFamily="34" charset="0"/>
              <a:cs typeface="Calibri" panose="020F0502020204030204" pitchFamily="34" charset="0"/>
            </a:endParaRPr>
          </a:p>
          <a:p>
            <a:r>
              <a:rPr lang="vi-VN">
                <a:noFill/>
                <a:latin typeface="Calibri" panose="020F0502020204030204" pitchFamily="34" charset="0"/>
                <a:ea typeface="Calibri" panose="020F0502020204030204" pitchFamily="34" charset="0"/>
                <a:cs typeface="Calibri" panose="020F0502020204030204" pitchFamily="34" charset="0"/>
              </a:rPr>
              <a:t>cho phép chuyển đa hướng</a:t>
            </a:r>
          </a:p>
          <a:p>
            <a:r>
              <a:rPr lang="vi-VN">
                <a:noFill/>
                <a:latin typeface="Calibri" panose="020F0502020204030204" pitchFamily="34" charset="0"/>
                <a:ea typeface="Calibri" panose="020F0502020204030204" pitchFamily="34" charset="0"/>
                <a:cs typeface="Calibri" panose="020F0502020204030204" pitchFamily="34" charset="0"/>
              </a:rPr>
              <a:t>Con lăn gắn quanh bánh xe ở góc 45 độ so với trục bánh tạo lực kéo và đẩy riêng biệt trên từng con lăn để điều khiển chuyển động đa chiều</a:t>
            </a:r>
            <a:endParaRPr lang="en-US">
              <a:noFill/>
              <a:latin typeface="Calibri" panose="020F0502020204030204" pitchFamily="34" charset="0"/>
              <a:ea typeface="Calibri" panose="020F0502020204030204" pitchFamily="34" charset="0"/>
              <a:cs typeface="Calibri" panose="020F0502020204030204" pitchFamily="34" charset="0"/>
            </a:endParaRPr>
          </a:p>
        </p:txBody>
      </p:sp>
      <p:sp>
        <p:nvSpPr>
          <p:cNvPr id="26" name="Subtitle 2">
            <a:extLst>
              <a:ext uri="{FF2B5EF4-FFF2-40B4-BE49-F238E27FC236}">
                <a16:creationId xmlns:a16="http://schemas.microsoft.com/office/drawing/2014/main" id="{2D67F20B-DA6D-4492-9FF9-A95DF950F47B}"/>
              </a:ext>
            </a:extLst>
          </p:cNvPr>
          <p:cNvSpPr txBox="1">
            <a:spLocks/>
          </p:cNvSpPr>
          <p:nvPr/>
        </p:nvSpPr>
        <p:spPr>
          <a:xfrm>
            <a:off x="499637" y="1404489"/>
            <a:ext cx="11406085" cy="5847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effectLst/>
                <a:latin typeface="Calibri" panose="020F0502020204030204" pitchFamily="34" charset="0"/>
                <a:ea typeface="Calibri" panose="020F0502020204030204" pitchFamily="34" charset="0"/>
                <a:cs typeface="Calibri" panose="020F0502020204030204" pitchFamily="34" charset="0"/>
              </a:rPr>
              <a:t>Mô hình toán học động cơ DC sử dụng nam châm vĩnh </a:t>
            </a:r>
            <a:r>
              <a:rPr lang="vi-VN" err="1">
                <a:effectLst/>
                <a:latin typeface="Calibri" panose="020F0502020204030204" pitchFamily="34" charset="0"/>
                <a:ea typeface="Calibri" panose="020F0502020204030204" pitchFamily="34" charset="0"/>
                <a:cs typeface="Calibri" panose="020F0502020204030204" pitchFamily="34" charset="0"/>
              </a:rPr>
              <a:t>cửu</a:t>
            </a:r>
            <a:r>
              <a:rPr lang="vi-VN" err="1">
                <a:noFill/>
                <a:latin typeface="Calibri" panose="020F0502020204030204" pitchFamily="34" charset="0"/>
                <a:ea typeface="Calibri" panose="020F0502020204030204" pitchFamily="34" charset="0"/>
                <a:cs typeface="Calibri" panose="020F0502020204030204" pitchFamily="34" charset="0"/>
              </a:rPr>
              <a:t>ép</a:t>
            </a:r>
            <a:endParaRPr lang="en-US">
              <a:noFill/>
              <a:latin typeface="Calibri" panose="020F0502020204030204" pitchFamily="34" charset="0"/>
              <a:ea typeface="Calibri" panose="020F0502020204030204" pitchFamily="34" charset="0"/>
              <a:cs typeface="Calibri" panose="020F0502020204030204" pitchFamily="34" charset="0"/>
            </a:endParaRPr>
          </a:p>
        </p:txBody>
      </p:sp>
      <p:grpSp>
        <p:nvGrpSpPr>
          <p:cNvPr id="27" name="Group 26">
            <a:extLst>
              <a:ext uri="{FF2B5EF4-FFF2-40B4-BE49-F238E27FC236}">
                <a16:creationId xmlns:a16="http://schemas.microsoft.com/office/drawing/2014/main" id="{A2068009-C682-4292-A03D-2F1529AE8F84}"/>
              </a:ext>
            </a:extLst>
          </p:cNvPr>
          <p:cNvGrpSpPr/>
          <p:nvPr/>
        </p:nvGrpSpPr>
        <p:grpSpPr>
          <a:xfrm>
            <a:off x="-956297" y="1996602"/>
            <a:ext cx="9491115" cy="2773411"/>
            <a:chOff x="-1983985" y="2584594"/>
            <a:chExt cx="11676206" cy="3036748"/>
          </a:xfrm>
        </p:grpSpPr>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56EF029-152C-409F-94A1-109BA5A91927}"/>
                    </a:ext>
                  </a:extLst>
                </p:cNvPr>
                <p:cNvSpPr txBox="1"/>
                <p:nvPr/>
              </p:nvSpPr>
              <p:spPr>
                <a:xfrm>
                  <a:off x="-1983985" y="2584594"/>
                  <a:ext cx="9432234" cy="4148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vi-VN" sz="2000" smtClean="0">
                            <a:latin typeface="Cambria Math" panose="02040503050406030204" pitchFamily="18" charset="0"/>
                          </a:rPr>
                          <m:t>Γ</m:t>
                        </m:r>
                        <m:r>
                          <a:rPr lang="vi-VN" sz="2000" i="0">
                            <a:latin typeface="Cambria Math" panose="02040503050406030204" pitchFamily="18" charset="0"/>
                          </a:rPr>
                          <m:t>=</m:t>
                        </m:r>
                        <m:r>
                          <m:rPr>
                            <m:sty m:val="p"/>
                          </m:rPr>
                          <a:rPr lang="vi-VN" sz="2000" i="0">
                            <a:latin typeface="Cambria Math" panose="02040503050406030204" pitchFamily="18" charset="0"/>
                          </a:rPr>
                          <m:t>KV</m:t>
                        </m:r>
                        <m:r>
                          <a:rPr lang="vi-VN" sz="2000" i="0">
                            <a:latin typeface="Cambria Math" panose="02040503050406030204" pitchFamily="18" charset="0"/>
                          </a:rPr>
                          <m:t>=</m:t>
                        </m:r>
                        <m:r>
                          <m:rPr>
                            <m:sty m:val="p"/>
                          </m:rPr>
                          <a:rPr lang="vi-VN" sz="2000" i="0">
                            <a:latin typeface="Cambria Math" panose="02040503050406030204" pitchFamily="18" charset="0"/>
                          </a:rPr>
                          <m:t>J</m:t>
                        </m:r>
                        <m:acc>
                          <m:accPr>
                            <m:chr m:val="̈"/>
                            <m:ctrlPr>
                              <a:rPr lang="vi-VN" sz="2000" i="1">
                                <a:latin typeface="Cambria Math" panose="02040503050406030204" pitchFamily="18" charset="0"/>
                              </a:rPr>
                            </m:ctrlPr>
                          </m:accPr>
                          <m:e>
                            <m:r>
                              <m:rPr>
                                <m:sty m:val="p"/>
                              </m:rPr>
                              <a:rPr lang="vi-VN" sz="2000" i="0">
                                <a:latin typeface="Cambria Math" panose="02040503050406030204" pitchFamily="18" charset="0"/>
                              </a:rPr>
                              <m:t>θ</m:t>
                            </m:r>
                          </m:e>
                        </m:acc>
                        <m:r>
                          <a:rPr lang="vi-VN" sz="2000" i="0">
                            <a:latin typeface="Cambria Math" panose="02040503050406030204" pitchFamily="18" charset="0"/>
                          </a:rPr>
                          <m:t>+</m:t>
                        </m:r>
                        <m:r>
                          <m:rPr>
                            <m:sty m:val="p"/>
                          </m:rPr>
                          <a:rPr lang="vi-VN" sz="2000" i="0">
                            <a:latin typeface="Cambria Math" panose="02040503050406030204" pitchFamily="18" charset="0"/>
                          </a:rPr>
                          <m:t>v</m:t>
                        </m:r>
                        <m:acc>
                          <m:accPr>
                            <m:chr m:val="̇"/>
                            <m:ctrlPr>
                              <a:rPr lang="vi-VN" sz="2000" i="1">
                                <a:latin typeface="Cambria Math" panose="02040503050406030204" pitchFamily="18" charset="0"/>
                              </a:rPr>
                            </m:ctrlPr>
                          </m:accPr>
                          <m:e>
                            <m:r>
                              <m:rPr>
                                <m:sty m:val="p"/>
                              </m:rPr>
                              <a:rPr lang="vi-VN" sz="2000" i="0">
                                <a:latin typeface="Cambria Math" panose="02040503050406030204" pitchFamily="18" charset="0"/>
                              </a:rPr>
                              <m:t>θ</m:t>
                            </m:r>
                          </m:e>
                        </m:acc>
                        <m:r>
                          <a:rPr lang="vi-VN" sz="2000" i="0">
                            <a:latin typeface="Cambria Math" panose="02040503050406030204" pitchFamily="18" charset="0"/>
                          </a:rPr>
                          <m:t>+</m:t>
                        </m:r>
                        <m:sSup>
                          <m:sSupPr>
                            <m:ctrlPr>
                              <a:rPr lang="vi-VN" sz="2000" i="1">
                                <a:latin typeface="Cambria Math" panose="02040503050406030204" pitchFamily="18" charset="0"/>
                              </a:rPr>
                            </m:ctrlPr>
                          </m:sSupPr>
                          <m:e>
                            <m:r>
                              <m:rPr>
                                <m:sty m:val="p"/>
                              </m:rPr>
                              <a:rPr lang="vi-VN" sz="2000" i="0">
                                <a:latin typeface="Cambria Math" panose="02040503050406030204" pitchFamily="18" charset="0"/>
                              </a:rPr>
                              <m:t>τ</m:t>
                            </m:r>
                          </m:e>
                          <m:sup>
                            <m:r>
                              <m:rPr>
                                <m:sty m:val="p"/>
                              </m:rPr>
                              <a:rPr lang="vi-VN" sz="2000" i="0">
                                <a:latin typeface="Cambria Math" panose="02040503050406030204" pitchFamily="18" charset="0"/>
                              </a:rPr>
                              <m:t>nfl</m:t>
                            </m:r>
                          </m:sup>
                        </m:sSup>
                        <m:r>
                          <a:rPr lang="vi-VN" sz="2000" i="0">
                            <a:latin typeface="Cambria Math" panose="02040503050406030204" pitchFamily="18" charset="0"/>
                          </a:rPr>
                          <m:t> </m:t>
                        </m:r>
                      </m:oMath>
                    </m:oMathPara>
                  </a14:m>
                  <a:endParaRPr lang="vi-VN" sz="2000"/>
                </a:p>
              </p:txBody>
            </p:sp>
          </mc:Choice>
          <mc:Fallback xmlns="">
            <p:sp>
              <p:nvSpPr>
                <p:cNvPr id="29" name="TextBox 28">
                  <a:extLst>
                    <a:ext uri="{FF2B5EF4-FFF2-40B4-BE49-F238E27FC236}">
                      <a16:creationId xmlns:a16="http://schemas.microsoft.com/office/drawing/2014/main" id="{D56EF029-152C-409F-94A1-109BA5A91927}"/>
                    </a:ext>
                  </a:extLst>
                </p:cNvPr>
                <p:cNvSpPr txBox="1">
                  <a:spLocks noRot="1" noChangeAspect="1" noMove="1" noResize="1" noEditPoints="1" noAdjustHandles="1" noChangeArrowheads="1" noChangeShapeType="1" noTextEdit="1"/>
                </p:cNvSpPr>
                <p:nvPr/>
              </p:nvSpPr>
              <p:spPr>
                <a:xfrm>
                  <a:off x="-1983985" y="2584594"/>
                  <a:ext cx="9432234" cy="414857"/>
                </a:xfrm>
                <a:prstGeom prst="rect">
                  <a:avLst/>
                </a:prstGeom>
                <a:blipFill>
                  <a:blip r:embed="rId2"/>
                  <a:stretch>
                    <a:fillRect b="-24194"/>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41E5A155-D178-4B68-AFCE-E16541C27447}"/>
                </a:ext>
              </a:extLst>
            </p:cNvPr>
            <p:cNvSpPr txBox="1"/>
            <p:nvPr/>
          </p:nvSpPr>
          <p:spPr>
            <a:xfrm>
              <a:off x="826304" y="3723289"/>
              <a:ext cx="3811656" cy="1891287"/>
            </a:xfrm>
            <a:prstGeom prst="rect">
              <a:avLst/>
            </a:prstGeom>
            <a:noFill/>
          </p:spPr>
          <p:txBody>
            <a:bodyPr wrap="square">
              <a:spAutoFit/>
            </a:bodyPr>
            <a:lstStyle/>
            <a:p>
              <a:pPr algn="l">
                <a:lnSpc>
                  <a:spcPct val="150000"/>
                </a:lnSpc>
                <a:buNone/>
                <a:tabLst>
                  <a:tab pos="457200" algn="l"/>
                </a:tabLst>
              </a:pPr>
              <a:r>
                <a:rPr lang="en-US" sz="2000">
                  <a:effectLst/>
                  <a:latin typeface="Calibri" panose="020F0502020204030204" pitchFamily="34" charset="0"/>
                  <a:ea typeface="Calibri" panose="020F0502020204030204" pitchFamily="34" charset="0"/>
                  <a:cs typeface="Calibri" panose="020F0502020204030204" pitchFamily="34" charset="0"/>
                </a:rPr>
                <a:t>Γ</a:t>
              </a:r>
              <a:r>
                <a:rPr lang="vi-VN" sz="2000">
                  <a:effectLst/>
                  <a:latin typeface="Calibri" panose="020F0502020204030204" pitchFamily="34" charset="0"/>
                  <a:ea typeface="Calibri" panose="020F0502020204030204" pitchFamily="34" charset="0"/>
                  <a:cs typeface="Calibri" panose="020F0502020204030204" pitchFamily="34" charset="0"/>
                </a:rPr>
                <a:t>: </a:t>
              </a:r>
              <a:r>
                <a:rPr lang="vi-VN" sz="2000" err="1">
                  <a:effectLst/>
                  <a:latin typeface="Calibri" panose="020F0502020204030204" pitchFamily="34" charset="0"/>
                  <a:ea typeface="Calibri" panose="020F0502020204030204" pitchFamily="34" charset="0"/>
                  <a:cs typeface="Calibri" panose="020F0502020204030204" pitchFamily="34" charset="0"/>
                </a:rPr>
                <a:t>Moment</a:t>
              </a:r>
              <a:r>
                <a:rPr lang="vi-VN" sz="2000">
                  <a:effectLst/>
                  <a:latin typeface="Calibri" panose="020F0502020204030204" pitchFamily="34" charset="0"/>
                  <a:ea typeface="Calibri" panose="020F0502020204030204" pitchFamily="34" charset="0"/>
                  <a:cs typeface="Calibri" panose="020F0502020204030204" pitchFamily="34" charset="0"/>
                </a:rPr>
                <a:t> xoắn của động cơ.</a:t>
              </a:r>
              <a:endParaRPr lang="en-US" sz="2000">
                <a:effectLst/>
                <a:latin typeface="Calibri" panose="020F0502020204030204" pitchFamily="34" charset="0"/>
                <a:ea typeface="Calibri" panose="020F0502020204030204" pitchFamily="34" charset="0"/>
                <a:cs typeface="Calibri" panose="020F0502020204030204" pitchFamily="34" charset="0"/>
              </a:endParaRPr>
            </a:p>
            <a:p>
              <a:pPr algn="l">
                <a:lnSpc>
                  <a:spcPct val="150000"/>
                </a:lnSpc>
                <a:buNone/>
                <a:tabLst>
                  <a:tab pos="457200" algn="l"/>
                </a:tabLst>
              </a:pPr>
              <a:r>
                <a:rPr lang="vi-VN" sz="2000">
                  <a:effectLst/>
                  <a:latin typeface="Calibri" panose="020F0502020204030204" pitchFamily="34" charset="0"/>
                  <a:ea typeface="Calibri" panose="020F0502020204030204" pitchFamily="34" charset="0"/>
                  <a:cs typeface="Calibri" panose="020F0502020204030204" pitchFamily="34" charset="0"/>
                </a:rPr>
                <a:t>K: Hằng số động cơ.</a:t>
              </a:r>
              <a:endParaRPr lang="en-US" sz="2000">
                <a:effectLst/>
                <a:latin typeface="Calibri" panose="020F0502020204030204" pitchFamily="34" charset="0"/>
                <a:ea typeface="Calibri" panose="020F0502020204030204" pitchFamily="34" charset="0"/>
                <a:cs typeface="Calibri" panose="020F0502020204030204" pitchFamily="34" charset="0"/>
              </a:endParaRPr>
            </a:p>
            <a:p>
              <a:pPr algn="l">
                <a:lnSpc>
                  <a:spcPct val="150000"/>
                </a:lnSpc>
                <a:buNone/>
                <a:tabLst>
                  <a:tab pos="457200" algn="l"/>
                </a:tabLst>
              </a:pPr>
              <a:r>
                <a:rPr lang="vi-VN" sz="2000">
                  <a:effectLst/>
                  <a:latin typeface="Calibri" panose="020F0502020204030204" pitchFamily="34" charset="0"/>
                  <a:ea typeface="Calibri" panose="020F0502020204030204" pitchFamily="34" charset="0"/>
                  <a:cs typeface="Calibri" panose="020F0502020204030204" pitchFamily="34" charset="0"/>
                </a:rPr>
                <a:t>V: Điện áp đầu vào.</a:t>
              </a:r>
              <a:endParaRPr lang="en-US" sz="2000">
                <a:effectLst/>
                <a:latin typeface="Calibri" panose="020F0502020204030204" pitchFamily="34" charset="0"/>
                <a:ea typeface="Calibri" panose="020F0502020204030204" pitchFamily="34" charset="0"/>
                <a:cs typeface="Calibri" panose="020F0502020204030204" pitchFamily="34" charset="0"/>
              </a:endParaRPr>
            </a:p>
            <a:p>
              <a:pPr algn="l">
                <a:lnSpc>
                  <a:spcPct val="150000"/>
                </a:lnSpc>
                <a:buNone/>
                <a:tabLst>
                  <a:tab pos="457200" algn="l"/>
                </a:tabLst>
              </a:pPr>
              <a:r>
                <a:rPr lang="vi-VN" sz="2000">
                  <a:effectLst/>
                  <a:latin typeface="Calibri" panose="020F0502020204030204" pitchFamily="34" charset="0"/>
                  <a:ea typeface="Calibri" panose="020F0502020204030204" pitchFamily="34" charset="0"/>
                  <a:cs typeface="Calibri" panose="020F0502020204030204" pitchFamily="34" charset="0"/>
                </a:rPr>
                <a:t>J: </a:t>
              </a:r>
              <a:r>
                <a:rPr lang="vi-VN" sz="2000" err="1">
                  <a:effectLst/>
                  <a:latin typeface="Calibri" panose="020F0502020204030204" pitchFamily="34" charset="0"/>
                  <a:ea typeface="Calibri" panose="020F0502020204030204" pitchFamily="34" charset="0"/>
                  <a:cs typeface="Calibri" panose="020F0502020204030204" pitchFamily="34" charset="0"/>
                </a:rPr>
                <a:t>Moment</a:t>
              </a:r>
              <a:r>
                <a:rPr lang="vi-VN" sz="2000">
                  <a:effectLst/>
                  <a:latin typeface="Calibri" panose="020F0502020204030204" pitchFamily="34" charset="0"/>
                  <a:ea typeface="Calibri" panose="020F0502020204030204" pitchFamily="34" charset="0"/>
                  <a:cs typeface="Calibri" panose="020F0502020204030204" pitchFamily="34" charset="0"/>
                </a:rPr>
                <a:t> quán tính</a:t>
              </a:r>
              <a:endParaRPr lang="en-US" sz="2000">
                <a:effectLst/>
                <a:latin typeface="Calibri" panose="020F0502020204030204" pitchFamily="34" charset="0"/>
                <a:ea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EC4EDF55-C721-4725-B78F-CBA6D4DE01EB}"/>
                </a:ext>
              </a:extLst>
            </p:cNvPr>
            <p:cNvSpPr txBox="1"/>
            <p:nvPr/>
          </p:nvSpPr>
          <p:spPr>
            <a:xfrm>
              <a:off x="826304" y="3231145"/>
              <a:ext cx="5173318" cy="506292"/>
            </a:xfrm>
            <a:prstGeom prst="rect">
              <a:avLst/>
            </a:prstGeom>
            <a:noFill/>
          </p:spPr>
          <p:txBody>
            <a:bodyPr wrap="square">
              <a:spAutoFit/>
            </a:bodyPr>
            <a:lstStyle/>
            <a:p>
              <a:pPr>
                <a:lnSpc>
                  <a:spcPct val="150000"/>
                </a:lnSpc>
                <a:spcAft>
                  <a:spcPts val="800"/>
                </a:spcAft>
              </a:pPr>
              <a:r>
                <a:rPr lang="vi-VN" sz="2000">
                  <a:effectLst/>
                  <a:latin typeface="Calibri" panose="020F0502020204030204" pitchFamily="34" charset="0"/>
                  <a:ea typeface="Calibri" panose="020F0502020204030204" pitchFamily="34" charset="0"/>
                  <a:cs typeface="Calibri" panose="020F0502020204030204" pitchFamily="34" charset="0"/>
                </a:rPr>
                <a:t>Trong đó: </a:t>
              </a:r>
              <a:endParaRPr lang="en-US" sz="2000">
                <a:effectLst/>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E799E9E-DB6F-4144-B123-C03934DC0EB3}"/>
                    </a:ext>
                  </a:extLst>
                </p:cNvPr>
                <p:cNvSpPr txBox="1"/>
                <p:nvPr/>
              </p:nvSpPr>
              <p:spPr>
                <a:xfrm>
                  <a:off x="4345138" y="3694532"/>
                  <a:ext cx="5347083" cy="1926810"/>
                </a:xfrm>
                <a:prstGeom prst="rect">
                  <a:avLst/>
                </a:prstGeom>
                <a:noFill/>
              </p:spPr>
              <p:txBody>
                <a:bodyPr wrap="square">
                  <a:spAutoFit/>
                </a:bodyPr>
                <a:lstStyle/>
                <a:p>
                  <a:pPr algn="l">
                    <a:lnSpc>
                      <a:spcPct val="150000"/>
                    </a:lnSpc>
                    <a:buNone/>
                    <a:tabLst>
                      <a:tab pos="457200" algn="l"/>
                    </a:tabLst>
                  </a:pPr>
                  <a:r>
                    <a:rPr lang="en-US" sz="2000">
                      <a:effectLst/>
                      <a:ea typeface="Calibri" panose="020F0502020204030204" pitchFamily="34" charset="0"/>
                      <a:cs typeface="Calibri" panose="020F0502020204030204" pitchFamily="34" charset="0"/>
                    </a:rPr>
                    <a:t>ν</a:t>
                  </a:r>
                  <a:r>
                    <a:rPr lang="vi-VN" sz="2000">
                      <a:effectLst/>
                      <a:ea typeface="Calibri" panose="020F0502020204030204" pitchFamily="34" charset="0"/>
                      <a:cs typeface="Calibri" panose="020F0502020204030204" pitchFamily="34" charset="0"/>
                    </a:rPr>
                    <a:t>: Hệ số ma sát nhớt.</a:t>
                  </a:r>
                  <a:endParaRPr lang="en-US" sz="2000">
                    <a:effectLst/>
                    <a:ea typeface="Calibri" panose="020F0502020204030204" pitchFamily="34" charset="0"/>
                    <a:cs typeface="Calibri" panose="020F0502020204030204" pitchFamily="34" charset="0"/>
                  </a:endParaRPr>
                </a:p>
                <a:p>
                  <a:pPr algn="l">
                    <a:lnSpc>
                      <a:spcPct val="150000"/>
                    </a:lnSpc>
                    <a:buNone/>
                    <a:tabLst>
                      <a:tab pos="457200" algn="l"/>
                    </a:tabLst>
                  </a:pPr>
                  <a:r>
                    <a:rPr lang="en-US" sz="2000">
                      <a:effectLst/>
                      <a:ea typeface="Calibri" panose="020F0502020204030204" pitchFamily="34" charset="0"/>
                      <a:cs typeface="Calibri" panose="020F0502020204030204" pitchFamily="34" charset="0"/>
                    </a:rPr>
                    <a:t>τ</a:t>
                  </a:r>
                  <a:r>
                    <a:rPr lang="vi-VN" sz="2000" baseline="30000" err="1">
                      <a:effectLst/>
                      <a:ea typeface="Calibri" panose="020F0502020204030204" pitchFamily="34" charset="0"/>
                      <a:cs typeface="Calibri" panose="020F0502020204030204" pitchFamily="34" charset="0"/>
                    </a:rPr>
                    <a:t>nfl</a:t>
                  </a:r>
                  <a:r>
                    <a:rPr lang="en-US" sz="2000">
                      <a:effectLst/>
                      <a:ea typeface="Calibri" panose="020F0502020204030204" pitchFamily="34" charset="0"/>
                      <a:cs typeface="Calibri" panose="020F0502020204030204" pitchFamily="34" charset="0"/>
                    </a:rPr>
                    <a:t>: </a:t>
                  </a:r>
                  <a:r>
                    <a:rPr lang="en-US" sz="2000" err="1">
                      <a:effectLst/>
                      <a:ea typeface="Calibri" panose="020F0502020204030204" pitchFamily="34" charset="0"/>
                      <a:cs typeface="Calibri" panose="020F0502020204030204" pitchFamily="34" charset="0"/>
                    </a:rPr>
                    <a:t>Mô</a:t>
                  </a:r>
                  <a:r>
                    <a:rPr lang="en-US" sz="2000">
                      <a:effectLst/>
                      <a:ea typeface="Calibri" panose="020F0502020204030204" pitchFamily="34" charset="0"/>
                      <a:cs typeface="Calibri" panose="020F0502020204030204" pitchFamily="34" charset="0"/>
                    </a:rPr>
                    <a:t> men ma </a:t>
                  </a:r>
                  <a:r>
                    <a:rPr lang="en-US" sz="2000" err="1">
                      <a:effectLst/>
                      <a:ea typeface="Calibri" panose="020F0502020204030204" pitchFamily="34" charset="0"/>
                      <a:cs typeface="Calibri" panose="020F0502020204030204" pitchFamily="34" charset="0"/>
                    </a:rPr>
                    <a:t>sát</a:t>
                  </a:r>
                  <a:r>
                    <a:rPr lang="en-US" sz="2000">
                      <a:effectLst/>
                      <a:ea typeface="Calibri" panose="020F0502020204030204" pitchFamily="34" charset="0"/>
                      <a:cs typeface="Calibri" panose="020F0502020204030204" pitchFamily="34" charset="0"/>
                    </a:rPr>
                    <a:t> </a:t>
                  </a:r>
                  <a:r>
                    <a:rPr lang="en-US" sz="2000" err="1">
                      <a:effectLst/>
                      <a:ea typeface="Calibri" panose="020F0502020204030204" pitchFamily="34" charset="0"/>
                      <a:cs typeface="Calibri" panose="020F0502020204030204" pitchFamily="34" charset="0"/>
                    </a:rPr>
                    <a:t>tĩnh</a:t>
                  </a:r>
                  <a:r>
                    <a:rPr lang="en-US" sz="2000">
                      <a:effectLst/>
                      <a:ea typeface="Calibri" panose="020F0502020204030204" pitchFamily="34" charset="0"/>
                      <a:cs typeface="Calibri" panose="020F0502020204030204" pitchFamily="34" charset="0"/>
                    </a:rPr>
                    <a:t> Coulomb</a:t>
                  </a:r>
                  <a:r>
                    <a:rPr lang="vi-VN" sz="2000">
                      <a:effectLst/>
                      <a:ea typeface="Calibri" panose="020F0502020204030204" pitchFamily="34" charset="0"/>
                      <a:cs typeface="Calibri" panose="020F0502020204030204" pitchFamily="34" charset="0"/>
                    </a:rPr>
                    <a:t>.</a:t>
                  </a:r>
                  <a:endParaRPr lang="en-US" sz="2000">
                    <a:effectLst/>
                    <a:ea typeface="Calibri" panose="020F0502020204030204" pitchFamily="34" charset="0"/>
                    <a:cs typeface="Calibri" panose="020F0502020204030204" pitchFamily="34" charset="0"/>
                  </a:endParaRPr>
                </a:p>
                <a:p>
                  <a:pPr algn="l">
                    <a:lnSpc>
                      <a:spcPct val="150000"/>
                    </a:lnSpc>
                    <a:buNone/>
                    <a:tabLst>
                      <a:tab pos="457200" algn="l"/>
                    </a:tabLst>
                  </a:pPr>
                  <a14:m>
                    <m:oMath xmlns:m="http://schemas.openxmlformats.org/officeDocument/2006/math">
                      <m:acc>
                        <m:accPr>
                          <m:chr m:val="̇"/>
                          <m:ctrlPr>
                            <a:rPr lang="en-US" sz="2000" i="1">
                              <a:effectLst/>
                              <a:latin typeface="Cambria Math" panose="02040503050406030204" pitchFamily="18" charset="0"/>
                              <a:ea typeface="Times New Roman" panose="02020603050405020304" pitchFamily="18" charset="0"/>
                            </a:rPr>
                          </m:ctrlPr>
                        </m:accPr>
                        <m:e>
                          <m:r>
                            <m:rPr>
                              <m:sty m:val="p"/>
                            </m:rPr>
                            <a:rPr lang="en-US" sz="2000">
                              <a:effectLst/>
                              <a:latin typeface="Cambria Math" panose="02040503050406030204" pitchFamily="18" charset="0"/>
                              <a:ea typeface="MS Mincho" panose="02020609040205080304" pitchFamily="49" charset="-128"/>
                            </a:rPr>
                            <m:t>θ</m:t>
                          </m:r>
                        </m:e>
                      </m:acc>
                    </m:oMath>
                  </a14:m>
                  <a:r>
                    <a:rPr lang="en-US" sz="2000">
                      <a:effectLst/>
                      <a:ea typeface="Calibri" panose="020F0502020204030204" pitchFamily="34" charset="0"/>
                      <a:cs typeface="Calibri" panose="020F0502020204030204" pitchFamily="34" charset="0"/>
                    </a:rPr>
                    <a:t>: </a:t>
                  </a:r>
                  <a:r>
                    <a:rPr lang="en-US" sz="2000" err="1">
                      <a:effectLst/>
                      <a:ea typeface="Calibri" panose="020F0502020204030204" pitchFamily="34" charset="0"/>
                      <a:cs typeface="Calibri" panose="020F0502020204030204" pitchFamily="34" charset="0"/>
                    </a:rPr>
                    <a:t>Vận</a:t>
                  </a:r>
                  <a:r>
                    <a:rPr lang="en-US" sz="2000">
                      <a:effectLst/>
                      <a:ea typeface="Calibri" panose="020F0502020204030204" pitchFamily="34" charset="0"/>
                      <a:cs typeface="Calibri" panose="020F0502020204030204" pitchFamily="34" charset="0"/>
                    </a:rPr>
                    <a:t> </a:t>
                  </a:r>
                  <a:r>
                    <a:rPr lang="en-US" sz="2000" err="1">
                      <a:effectLst/>
                      <a:ea typeface="Calibri" panose="020F0502020204030204" pitchFamily="34" charset="0"/>
                      <a:cs typeface="Calibri" panose="020F0502020204030204" pitchFamily="34" charset="0"/>
                    </a:rPr>
                    <a:t>tốc</a:t>
                  </a:r>
                  <a:r>
                    <a:rPr lang="en-US" sz="2000">
                      <a:effectLst/>
                      <a:ea typeface="Calibri" panose="020F0502020204030204" pitchFamily="34" charset="0"/>
                      <a:cs typeface="Calibri" panose="020F0502020204030204" pitchFamily="34" charset="0"/>
                    </a:rPr>
                    <a:t> </a:t>
                  </a:r>
                  <a:r>
                    <a:rPr lang="en-US" sz="2000" err="1">
                      <a:effectLst/>
                      <a:ea typeface="Calibri" panose="020F0502020204030204" pitchFamily="34" charset="0"/>
                      <a:cs typeface="Calibri" panose="020F0502020204030204" pitchFamily="34" charset="0"/>
                    </a:rPr>
                    <a:t>góc</a:t>
                  </a:r>
                  <a:r>
                    <a:rPr lang="en-US" sz="2000">
                      <a:effectLst/>
                      <a:ea typeface="Calibri" panose="020F0502020204030204" pitchFamily="34" charset="0"/>
                      <a:cs typeface="Calibri" panose="020F0502020204030204" pitchFamily="34" charset="0"/>
                    </a:rPr>
                    <a:t> </a:t>
                  </a:r>
                  <a:r>
                    <a:rPr lang="en-US" sz="2000" err="1">
                      <a:effectLst/>
                      <a:ea typeface="Calibri" panose="020F0502020204030204" pitchFamily="34" charset="0"/>
                      <a:cs typeface="Calibri" panose="020F0502020204030204" pitchFamily="34" charset="0"/>
                    </a:rPr>
                    <a:t>của</a:t>
                  </a:r>
                  <a:r>
                    <a:rPr lang="en-US" sz="2000">
                      <a:effectLst/>
                      <a:ea typeface="Calibri" panose="020F0502020204030204" pitchFamily="34" charset="0"/>
                      <a:cs typeface="Calibri" panose="020F0502020204030204" pitchFamily="34" charset="0"/>
                    </a:rPr>
                    <a:t> rotor</a:t>
                  </a:r>
                  <a:r>
                    <a:rPr lang="vi-VN" sz="2000">
                      <a:effectLst/>
                      <a:ea typeface="Calibri" panose="020F0502020204030204" pitchFamily="34" charset="0"/>
                      <a:cs typeface="Calibri" panose="020F0502020204030204" pitchFamily="34" charset="0"/>
                    </a:rPr>
                    <a:t>.</a:t>
                  </a:r>
                  <a:endParaRPr lang="en-US" sz="2000">
                    <a:effectLst/>
                    <a:ea typeface="Calibri" panose="020F0502020204030204" pitchFamily="34" charset="0"/>
                    <a:cs typeface="Calibri" panose="020F0502020204030204" pitchFamily="34" charset="0"/>
                  </a:endParaRPr>
                </a:p>
                <a:p>
                  <a:pPr algn="l">
                    <a:lnSpc>
                      <a:spcPct val="150000"/>
                    </a:lnSpc>
                    <a:tabLst>
                      <a:tab pos="457200" algn="l"/>
                    </a:tabLst>
                  </a:pPr>
                  <a14:m>
                    <m:oMath xmlns:m="http://schemas.openxmlformats.org/officeDocument/2006/math">
                      <m:acc>
                        <m:accPr>
                          <m:chr m:val="̈"/>
                          <m:ctrlPr>
                            <a:rPr lang="en-US" sz="2000" i="1">
                              <a:effectLst/>
                              <a:latin typeface="Cambria Math" panose="02040503050406030204" pitchFamily="18" charset="0"/>
                              <a:ea typeface="Times New Roman" panose="02020603050405020304" pitchFamily="18" charset="0"/>
                            </a:rPr>
                          </m:ctrlPr>
                        </m:accPr>
                        <m:e>
                          <m:r>
                            <m:rPr>
                              <m:sty m:val="p"/>
                            </m:rPr>
                            <a:rPr lang="en-US" sz="2000">
                              <a:effectLst/>
                              <a:latin typeface="Cambria Math" panose="02040503050406030204" pitchFamily="18" charset="0"/>
                              <a:ea typeface="MS Mincho" panose="02020609040205080304" pitchFamily="49" charset="-128"/>
                            </a:rPr>
                            <m:t>θ</m:t>
                          </m:r>
                        </m:e>
                      </m:acc>
                    </m:oMath>
                  </a14:m>
                  <a:r>
                    <a:rPr lang="en-US" sz="2000">
                      <a:effectLst/>
                      <a:ea typeface="Calibri" panose="020F0502020204030204" pitchFamily="34" charset="0"/>
                      <a:cs typeface="Calibri" panose="020F0502020204030204" pitchFamily="34" charset="0"/>
                    </a:rPr>
                    <a:t>: Gia </a:t>
                  </a:r>
                  <a:r>
                    <a:rPr lang="en-US" sz="2000" err="1">
                      <a:effectLst/>
                      <a:ea typeface="Calibri" panose="020F0502020204030204" pitchFamily="34" charset="0"/>
                      <a:cs typeface="Calibri" panose="020F0502020204030204" pitchFamily="34" charset="0"/>
                    </a:rPr>
                    <a:t>tốc</a:t>
                  </a:r>
                  <a:r>
                    <a:rPr lang="en-US" sz="2000">
                      <a:effectLst/>
                      <a:ea typeface="Calibri" panose="020F0502020204030204" pitchFamily="34" charset="0"/>
                      <a:cs typeface="Calibri" panose="020F0502020204030204" pitchFamily="34" charset="0"/>
                    </a:rPr>
                    <a:t> </a:t>
                  </a:r>
                  <a:r>
                    <a:rPr lang="en-US" sz="2000" err="1">
                      <a:effectLst/>
                      <a:ea typeface="Calibri" panose="020F0502020204030204" pitchFamily="34" charset="0"/>
                      <a:cs typeface="Calibri" panose="020F0502020204030204" pitchFamily="34" charset="0"/>
                    </a:rPr>
                    <a:t>góc</a:t>
                  </a:r>
                  <a:r>
                    <a:rPr lang="vi-VN" sz="2000">
                      <a:effectLst/>
                      <a:ea typeface="Calibri" panose="020F0502020204030204" pitchFamily="34" charset="0"/>
                      <a:cs typeface="Calibri" panose="020F0502020204030204" pitchFamily="34" charset="0"/>
                    </a:rPr>
                    <a:t>.	</a:t>
                  </a:r>
                  <a:endParaRPr lang="en-US" sz="2000">
                    <a:effectLst/>
                    <a:ea typeface="Calibri" panose="020F0502020204030204" pitchFamily="34" charset="0"/>
                    <a:cs typeface="Calibri" panose="020F0502020204030204" pitchFamily="34" charset="0"/>
                  </a:endParaRPr>
                </a:p>
              </p:txBody>
            </p:sp>
          </mc:Choice>
          <mc:Fallback xmlns="">
            <p:sp>
              <p:nvSpPr>
                <p:cNvPr id="32" name="TextBox 31">
                  <a:extLst>
                    <a:ext uri="{FF2B5EF4-FFF2-40B4-BE49-F238E27FC236}">
                      <a16:creationId xmlns:a16="http://schemas.microsoft.com/office/drawing/2014/main" id="{2E799E9E-DB6F-4144-B123-C03934DC0EB3}"/>
                    </a:ext>
                  </a:extLst>
                </p:cNvPr>
                <p:cNvSpPr txBox="1">
                  <a:spLocks noRot="1" noChangeAspect="1" noMove="1" noResize="1" noEditPoints="1" noAdjustHandles="1" noChangeArrowheads="1" noChangeShapeType="1" noTextEdit="1"/>
                </p:cNvSpPr>
                <p:nvPr/>
              </p:nvSpPr>
              <p:spPr>
                <a:xfrm>
                  <a:off x="4345138" y="3694532"/>
                  <a:ext cx="5347083" cy="1926810"/>
                </a:xfrm>
                <a:prstGeom prst="rect">
                  <a:avLst/>
                </a:prstGeom>
                <a:blipFill>
                  <a:blip r:embed="rId3"/>
                  <a:stretch>
                    <a:fillRect l="-1403" b="-14931"/>
                  </a:stretch>
                </a:blipFill>
              </p:spPr>
              <p:txBody>
                <a:bodyPr/>
                <a:lstStyle/>
                <a:p>
                  <a:r>
                    <a:rPr lang="en-US">
                      <a:noFill/>
                    </a:rPr>
                    <a:t> </a:t>
                  </a:r>
                </a:p>
              </p:txBody>
            </p:sp>
          </mc:Fallback>
        </mc:AlternateContent>
      </p:grpSp>
    </p:spTree>
    <p:extLst>
      <p:ext uri="{BB962C8B-B14F-4D97-AF65-F5344CB8AC3E}">
        <p14:creationId xmlns:p14="http://schemas.microsoft.com/office/powerpoint/2010/main" val="1995144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F7409494-A6CA-4405-94E0-DAF180B4DA5C}"/>
              </a:ext>
            </a:extLst>
          </p:cNvPr>
          <p:cNvSpPr/>
          <p:nvPr/>
        </p:nvSpPr>
        <p:spPr>
          <a:xfrm>
            <a:off x="171883" y="29114"/>
            <a:ext cx="5654041" cy="671925"/>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CƠ SỞ LÝ THUYẾT </a:t>
            </a:r>
          </a:p>
        </p:txBody>
      </p:sp>
      <p:sp>
        <p:nvSpPr>
          <p:cNvPr id="9" name="Freeform 7">
            <a:extLst>
              <a:ext uri="{FF2B5EF4-FFF2-40B4-BE49-F238E27FC236}">
                <a16:creationId xmlns:a16="http://schemas.microsoft.com/office/drawing/2014/main" id="{0488FAA3-9E87-4D11-B489-E1672652B1E0}"/>
              </a:ext>
            </a:extLst>
          </p:cNvPr>
          <p:cNvSpPr/>
          <p:nvPr/>
        </p:nvSpPr>
        <p:spPr>
          <a:xfrm>
            <a:off x="171883" y="819489"/>
            <a:ext cx="7234757" cy="454438"/>
          </a:xfrm>
          <a:custGeom>
            <a:avLst/>
            <a:gdLst>
              <a:gd name="connsiteX0" fmla="*/ 0 w 5654041"/>
              <a:gd name="connsiteY0" fmla="*/ 0 h 659812"/>
              <a:gd name="connsiteX1" fmla="*/ 5654041 w 5654041"/>
              <a:gd name="connsiteY1" fmla="*/ 0 h 659812"/>
              <a:gd name="connsiteX2" fmla="*/ 5654041 w 5654041"/>
              <a:gd name="connsiteY2" fmla="*/ 659812 h 659812"/>
              <a:gd name="connsiteX3" fmla="*/ 0 w 5654041"/>
              <a:gd name="connsiteY3" fmla="*/ 659812 h 659812"/>
              <a:gd name="connsiteX4" fmla="*/ 0 w 5654041"/>
              <a:gd name="connsiteY4" fmla="*/ 0 h 65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659812">
                <a:moveTo>
                  <a:pt x="0" y="0"/>
                </a:moveTo>
                <a:lnTo>
                  <a:pt x="5654041" y="0"/>
                </a:lnTo>
                <a:lnTo>
                  <a:pt x="5654041" y="659812"/>
                </a:lnTo>
                <a:lnTo>
                  <a:pt x="0" y="6598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Đặc tính của động cơ điện một chiều</a:t>
            </a:r>
          </a:p>
        </p:txBody>
      </p:sp>
      <p:sp>
        <p:nvSpPr>
          <p:cNvPr id="18" name="Subtitle 2">
            <a:extLst>
              <a:ext uri="{FF2B5EF4-FFF2-40B4-BE49-F238E27FC236}">
                <a16:creationId xmlns:a16="http://schemas.microsoft.com/office/drawing/2014/main" id="{794ADE01-B9E3-44CB-98F0-38D684096A0A}"/>
              </a:ext>
            </a:extLst>
          </p:cNvPr>
          <p:cNvSpPr txBox="1">
            <a:spLocks/>
          </p:cNvSpPr>
          <p:nvPr/>
        </p:nvSpPr>
        <p:spPr>
          <a:xfrm>
            <a:off x="499637" y="1926861"/>
            <a:ext cx="11406085" cy="5847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effectLst/>
                <a:latin typeface="Calibri" panose="020F0502020204030204" pitchFamily="34" charset="0"/>
                <a:ea typeface="Calibri" panose="020F0502020204030204" pitchFamily="34" charset="0"/>
                <a:cs typeface="Calibri" panose="020F0502020204030204" pitchFamily="34" charset="0"/>
              </a:rPr>
              <a:t>Phương pháp nhận dạng trực tuyến mô hình động </a:t>
            </a:r>
            <a:r>
              <a:rPr lang="vi-VN" err="1">
                <a:effectLst/>
                <a:latin typeface="Calibri" panose="020F0502020204030204" pitchFamily="34" charset="0"/>
                <a:ea typeface="Calibri" panose="020F0502020204030204" pitchFamily="34" charset="0"/>
                <a:cs typeface="Calibri" panose="020F0502020204030204" pitchFamily="34" charset="0"/>
              </a:rPr>
              <a:t>cơ</a:t>
            </a:r>
            <a:r>
              <a:rPr lang="vi-VN" err="1">
                <a:noFill/>
                <a:latin typeface="Calibri" panose="020F0502020204030204" pitchFamily="34" charset="0"/>
                <a:ea typeface="Calibri" panose="020F0502020204030204" pitchFamily="34" charset="0"/>
                <a:cs typeface="Calibri" panose="020F0502020204030204" pitchFamily="34" charset="0"/>
              </a:rPr>
              <a:t>t</a:t>
            </a:r>
            <a:r>
              <a:rPr lang="vi-VN">
                <a:noFill/>
                <a:latin typeface="Calibri" panose="020F0502020204030204" pitchFamily="34" charset="0"/>
                <a:ea typeface="Calibri" panose="020F0502020204030204" pitchFamily="34" charset="0"/>
                <a:cs typeface="Calibri" panose="020F0502020204030204" pitchFamily="34" charset="0"/>
              </a:rPr>
              <a:t> cho phép chuyển đa hướng</a:t>
            </a:r>
          </a:p>
          <a:p>
            <a:r>
              <a:rPr lang="vi-VN">
                <a:noFill/>
                <a:latin typeface="Calibri" panose="020F0502020204030204" pitchFamily="34" charset="0"/>
                <a:ea typeface="Calibri" panose="020F0502020204030204" pitchFamily="34" charset="0"/>
                <a:cs typeface="Calibri" panose="020F0502020204030204" pitchFamily="34" charset="0"/>
              </a:rPr>
              <a:t>Con lăn gắn quanh bánh xe ở góc 45 độ so với trục bánh tạo lực kéo và đẩy riêng biệt trên từng con lăn để điều khiển chuyển động đa chiều</a:t>
            </a:r>
            <a:endParaRPr lang="en-US">
              <a:noFill/>
              <a:latin typeface="Calibri" panose="020F0502020204030204" pitchFamily="34" charset="0"/>
              <a:ea typeface="Calibri" panose="020F0502020204030204" pitchFamily="34" charset="0"/>
              <a:cs typeface="Calibri" panose="020F0502020204030204" pitchFamily="34" charset="0"/>
            </a:endParaRPr>
          </a:p>
        </p:txBody>
      </p:sp>
      <p:sp>
        <p:nvSpPr>
          <p:cNvPr id="20" name="Subtitle 2">
            <a:extLst>
              <a:ext uri="{FF2B5EF4-FFF2-40B4-BE49-F238E27FC236}">
                <a16:creationId xmlns:a16="http://schemas.microsoft.com/office/drawing/2014/main" id="{71558799-952A-4DE1-8825-9272FEEEE210}"/>
              </a:ext>
            </a:extLst>
          </p:cNvPr>
          <p:cNvSpPr txBox="1">
            <a:spLocks/>
          </p:cNvSpPr>
          <p:nvPr/>
        </p:nvSpPr>
        <p:spPr>
          <a:xfrm>
            <a:off x="499636" y="5570247"/>
            <a:ext cx="11406085" cy="5847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effectLst/>
                <a:latin typeface="Calibri" panose="020F0502020204030204" pitchFamily="34" charset="0"/>
                <a:ea typeface="Calibri" panose="020F0502020204030204" pitchFamily="34" charset="0"/>
                <a:cs typeface="Calibri" panose="020F0502020204030204" pitchFamily="34" charset="0"/>
              </a:rPr>
              <a:t>Phương pháp điều khiển vị trí động cơ</a:t>
            </a:r>
            <a:endParaRPr lang="en-US">
              <a:latin typeface="Calibri" panose="020F0502020204030204" pitchFamily="34" charset="0"/>
              <a:ea typeface="Calibri" panose="020F0502020204030204" pitchFamily="34" charset="0"/>
              <a:cs typeface="Calibri" panose="020F0502020204030204" pitchFamily="34" charset="0"/>
            </a:endParaRPr>
          </a:p>
          <a:p>
            <a:r>
              <a:rPr lang="vi-VN">
                <a:noFill/>
                <a:latin typeface="Calibri" panose="020F0502020204030204" pitchFamily="34" charset="0"/>
                <a:ea typeface="Calibri" panose="020F0502020204030204" pitchFamily="34" charset="0"/>
                <a:cs typeface="Calibri" panose="020F0502020204030204" pitchFamily="34" charset="0"/>
              </a:rPr>
              <a:t>cho phép chuyển đa hướng</a:t>
            </a:r>
          </a:p>
          <a:p>
            <a:r>
              <a:rPr lang="vi-VN">
                <a:noFill/>
                <a:latin typeface="Calibri" panose="020F0502020204030204" pitchFamily="34" charset="0"/>
                <a:ea typeface="Calibri" panose="020F0502020204030204" pitchFamily="34" charset="0"/>
                <a:cs typeface="Calibri" panose="020F0502020204030204" pitchFamily="34" charset="0"/>
              </a:rPr>
              <a:t>Con lăn gắn quanh bánh xe ở góc 45 độ so với trục bánh tạo lực kéo và đẩy riêng biệt trên từng con lăn để điều khiển chuyển động đa chiều</a:t>
            </a:r>
            <a:endParaRPr lang="en-US">
              <a:noFill/>
              <a:latin typeface="Calibri" panose="020F0502020204030204" pitchFamily="34" charset="0"/>
              <a:ea typeface="Calibri" panose="020F0502020204030204" pitchFamily="34" charset="0"/>
              <a:cs typeface="Calibri" panose="020F0502020204030204" pitchFamily="34" charset="0"/>
            </a:endParaRPr>
          </a:p>
        </p:txBody>
      </p:sp>
      <p:sp>
        <p:nvSpPr>
          <p:cNvPr id="26" name="Subtitle 2">
            <a:extLst>
              <a:ext uri="{FF2B5EF4-FFF2-40B4-BE49-F238E27FC236}">
                <a16:creationId xmlns:a16="http://schemas.microsoft.com/office/drawing/2014/main" id="{2D67F20B-DA6D-4492-9FF9-A95DF950F47B}"/>
              </a:ext>
            </a:extLst>
          </p:cNvPr>
          <p:cNvSpPr txBox="1">
            <a:spLocks/>
          </p:cNvSpPr>
          <p:nvPr/>
        </p:nvSpPr>
        <p:spPr>
          <a:xfrm>
            <a:off x="499637" y="1404489"/>
            <a:ext cx="11406085" cy="5847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effectLst/>
                <a:latin typeface="Calibri" panose="020F0502020204030204" pitchFamily="34" charset="0"/>
                <a:ea typeface="Calibri" panose="020F0502020204030204" pitchFamily="34" charset="0"/>
                <a:cs typeface="Calibri" panose="020F0502020204030204" pitchFamily="34" charset="0"/>
              </a:rPr>
              <a:t>Mô hình toán học động cơ DC sử dụng nam châm vĩnh </a:t>
            </a:r>
            <a:r>
              <a:rPr lang="vi-VN" err="1">
                <a:effectLst/>
                <a:latin typeface="Calibri" panose="020F0502020204030204" pitchFamily="34" charset="0"/>
                <a:ea typeface="Calibri" panose="020F0502020204030204" pitchFamily="34" charset="0"/>
                <a:cs typeface="Calibri" panose="020F0502020204030204" pitchFamily="34" charset="0"/>
              </a:rPr>
              <a:t>cửu</a:t>
            </a:r>
            <a:r>
              <a:rPr lang="vi-VN" err="1">
                <a:noFill/>
                <a:latin typeface="Calibri" panose="020F0502020204030204" pitchFamily="34" charset="0"/>
                <a:ea typeface="Calibri" panose="020F0502020204030204" pitchFamily="34" charset="0"/>
                <a:cs typeface="Calibri" panose="020F0502020204030204" pitchFamily="34" charset="0"/>
              </a:rPr>
              <a:t>ép</a:t>
            </a:r>
            <a:endParaRPr lang="en-US">
              <a:noFill/>
              <a:latin typeface="Calibri" panose="020F0502020204030204" pitchFamily="34" charset="0"/>
              <a:ea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B838241A-83CF-4435-A474-6D9DD077CF77}"/>
              </a:ext>
            </a:extLst>
          </p:cNvPr>
          <p:cNvSpPr txBox="1"/>
          <p:nvPr/>
        </p:nvSpPr>
        <p:spPr>
          <a:xfrm>
            <a:off x="804127" y="2475712"/>
            <a:ext cx="10949506" cy="1429622"/>
          </a:xfrm>
          <a:prstGeom prst="rect">
            <a:avLst/>
          </a:prstGeom>
          <a:noFill/>
        </p:spPr>
        <p:txBody>
          <a:bodyPr wrap="square">
            <a:spAutoFit/>
          </a:bodyPr>
          <a:lstStyle/>
          <a:p>
            <a:pPr algn="just">
              <a:lnSpc>
                <a:spcPct val="150000"/>
              </a:lnSpc>
            </a:pPr>
            <a:r>
              <a:rPr lang="vi-VN" sz="2000">
                <a:latin typeface="Calibri" panose="020F0502020204030204" pitchFamily="34" charset="0"/>
                <a:ea typeface="Calibri" panose="020F0502020204030204" pitchFamily="34" charset="0"/>
                <a:cs typeface="Calibri" panose="020F0502020204030204" pitchFamily="34" charset="0"/>
              </a:rPr>
              <a:t>Encoder</a:t>
            </a:r>
            <a:r>
              <a:rPr lang="vi-VN" sz="2000">
                <a:effectLst/>
                <a:latin typeface="Calibri" panose="020F0502020204030204" pitchFamily="34" charset="0"/>
                <a:ea typeface="Calibri" panose="020F0502020204030204" pitchFamily="34" charset="0"/>
                <a:cs typeface="Calibri" panose="020F0502020204030204" pitchFamily="34" charset="0"/>
              </a:rPr>
              <a:t> đọc xung động cơ thông qua Timer. Các xung này được đưa vào vi xử lý và truyền</a:t>
            </a:r>
          </a:p>
          <a:p>
            <a:pPr algn="just">
              <a:lnSpc>
                <a:spcPct val="150000"/>
              </a:lnSpc>
            </a:pPr>
            <a:r>
              <a:rPr lang="vi-VN" sz="2000">
                <a:effectLst/>
                <a:latin typeface="Calibri" panose="020F0502020204030204" pitchFamily="34" charset="0"/>
                <a:ea typeface="Calibri" panose="020F0502020204030204" pitchFamily="34" charset="0"/>
                <a:cs typeface="Calibri" panose="020F0502020204030204" pitchFamily="34" charset="0"/>
              </a:rPr>
              <a:t>lên máy tính, vẽ đồ thị đáp ứng vòng </a:t>
            </a:r>
            <a:r>
              <a:rPr lang="vi-VN" sz="2000">
                <a:latin typeface="Calibri" panose="020F0502020204030204" pitchFamily="34" charset="0"/>
                <a:ea typeface="Calibri" panose="020F0502020204030204" pitchFamily="34" charset="0"/>
                <a:cs typeface="Calibri" panose="020F0502020204030204" pitchFamily="34" charset="0"/>
              </a:rPr>
              <a:t>kín</a:t>
            </a:r>
            <a:r>
              <a:rPr lang="vi-VN" sz="2000">
                <a:effectLst/>
                <a:latin typeface="Calibri" panose="020F0502020204030204" pitchFamily="34" charset="0"/>
                <a:ea typeface="Calibri" panose="020F0502020204030204" pitchFamily="34" charset="0"/>
                <a:cs typeface="Calibri" panose="020F0502020204030204" pitchFamily="34" charset="0"/>
              </a:rPr>
              <a:t> của mô hình động cơ, phân tích đồ thị, sử dụng các phương pháp nhận dạng lý thuyết điều khiển đưa ra mô hình xấp xỉ các thông số động cơ. </a:t>
            </a:r>
            <a:endParaRPr lang="en-US" sz="200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8261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F7409494-A6CA-4405-94E0-DAF180B4DA5C}"/>
              </a:ext>
            </a:extLst>
          </p:cNvPr>
          <p:cNvSpPr/>
          <p:nvPr/>
        </p:nvSpPr>
        <p:spPr>
          <a:xfrm>
            <a:off x="171883" y="29114"/>
            <a:ext cx="5654041" cy="671925"/>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CƠ SỞ LÝ THUYẾT </a:t>
            </a:r>
          </a:p>
        </p:txBody>
      </p:sp>
      <p:sp>
        <p:nvSpPr>
          <p:cNvPr id="9" name="Freeform 7">
            <a:extLst>
              <a:ext uri="{FF2B5EF4-FFF2-40B4-BE49-F238E27FC236}">
                <a16:creationId xmlns:a16="http://schemas.microsoft.com/office/drawing/2014/main" id="{0488FAA3-9E87-4D11-B489-E1672652B1E0}"/>
              </a:ext>
            </a:extLst>
          </p:cNvPr>
          <p:cNvSpPr/>
          <p:nvPr/>
        </p:nvSpPr>
        <p:spPr>
          <a:xfrm>
            <a:off x="171883" y="819489"/>
            <a:ext cx="7234757" cy="454438"/>
          </a:xfrm>
          <a:custGeom>
            <a:avLst/>
            <a:gdLst>
              <a:gd name="connsiteX0" fmla="*/ 0 w 5654041"/>
              <a:gd name="connsiteY0" fmla="*/ 0 h 659812"/>
              <a:gd name="connsiteX1" fmla="*/ 5654041 w 5654041"/>
              <a:gd name="connsiteY1" fmla="*/ 0 h 659812"/>
              <a:gd name="connsiteX2" fmla="*/ 5654041 w 5654041"/>
              <a:gd name="connsiteY2" fmla="*/ 659812 h 659812"/>
              <a:gd name="connsiteX3" fmla="*/ 0 w 5654041"/>
              <a:gd name="connsiteY3" fmla="*/ 659812 h 659812"/>
              <a:gd name="connsiteX4" fmla="*/ 0 w 5654041"/>
              <a:gd name="connsiteY4" fmla="*/ 0 h 65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659812">
                <a:moveTo>
                  <a:pt x="0" y="0"/>
                </a:moveTo>
                <a:lnTo>
                  <a:pt x="5654041" y="0"/>
                </a:lnTo>
                <a:lnTo>
                  <a:pt x="5654041" y="659812"/>
                </a:lnTo>
                <a:lnTo>
                  <a:pt x="0" y="6598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Đặc tính của động cơ điện một chiều</a:t>
            </a:r>
          </a:p>
        </p:txBody>
      </p:sp>
      <p:sp>
        <p:nvSpPr>
          <p:cNvPr id="18" name="Subtitle 2">
            <a:extLst>
              <a:ext uri="{FF2B5EF4-FFF2-40B4-BE49-F238E27FC236}">
                <a16:creationId xmlns:a16="http://schemas.microsoft.com/office/drawing/2014/main" id="{794ADE01-B9E3-44CB-98F0-38D684096A0A}"/>
              </a:ext>
            </a:extLst>
          </p:cNvPr>
          <p:cNvSpPr txBox="1">
            <a:spLocks/>
          </p:cNvSpPr>
          <p:nvPr/>
        </p:nvSpPr>
        <p:spPr>
          <a:xfrm>
            <a:off x="499637" y="1926861"/>
            <a:ext cx="11406085" cy="5847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effectLst/>
                <a:latin typeface="Calibri" panose="020F0502020204030204" pitchFamily="34" charset="0"/>
                <a:ea typeface="Calibri" panose="020F0502020204030204" pitchFamily="34" charset="0"/>
                <a:cs typeface="Calibri" panose="020F0502020204030204" pitchFamily="34" charset="0"/>
              </a:rPr>
              <a:t>Phương pháp nhận dạng trực tuyến mô hình động </a:t>
            </a:r>
            <a:r>
              <a:rPr lang="vi-VN" err="1">
                <a:effectLst/>
                <a:latin typeface="Calibri" panose="020F0502020204030204" pitchFamily="34" charset="0"/>
                <a:ea typeface="Calibri" panose="020F0502020204030204" pitchFamily="34" charset="0"/>
                <a:cs typeface="Calibri" panose="020F0502020204030204" pitchFamily="34" charset="0"/>
              </a:rPr>
              <a:t>cơ</a:t>
            </a:r>
            <a:r>
              <a:rPr lang="vi-VN" err="1">
                <a:noFill/>
                <a:latin typeface="Calibri" panose="020F0502020204030204" pitchFamily="34" charset="0"/>
                <a:ea typeface="Calibri" panose="020F0502020204030204" pitchFamily="34" charset="0"/>
                <a:cs typeface="Calibri" panose="020F0502020204030204" pitchFamily="34" charset="0"/>
              </a:rPr>
              <a:t>t</a:t>
            </a:r>
            <a:r>
              <a:rPr lang="vi-VN">
                <a:noFill/>
                <a:latin typeface="Calibri" panose="020F0502020204030204" pitchFamily="34" charset="0"/>
                <a:ea typeface="Calibri" panose="020F0502020204030204" pitchFamily="34" charset="0"/>
                <a:cs typeface="Calibri" panose="020F0502020204030204" pitchFamily="34" charset="0"/>
              </a:rPr>
              <a:t> cho phép chuyển đa hướng</a:t>
            </a:r>
          </a:p>
          <a:p>
            <a:r>
              <a:rPr lang="vi-VN">
                <a:noFill/>
                <a:latin typeface="Calibri" panose="020F0502020204030204" pitchFamily="34" charset="0"/>
                <a:ea typeface="Calibri" panose="020F0502020204030204" pitchFamily="34" charset="0"/>
                <a:cs typeface="Calibri" panose="020F0502020204030204" pitchFamily="34" charset="0"/>
              </a:rPr>
              <a:t>Con lăn gắn quanh bánh xe ở góc 45 độ so với trục bánh tạo lực kéo và đẩy riêng biệt trên từng con lăn để điều khiển chuyển động đa chiều</a:t>
            </a:r>
            <a:endParaRPr lang="en-US">
              <a:noFill/>
              <a:latin typeface="Calibri" panose="020F0502020204030204" pitchFamily="34" charset="0"/>
              <a:ea typeface="Calibri" panose="020F0502020204030204" pitchFamily="34" charset="0"/>
              <a:cs typeface="Calibri" panose="020F0502020204030204" pitchFamily="34" charset="0"/>
            </a:endParaRPr>
          </a:p>
        </p:txBody>
      </p:sp>
      <p:sp>
        <p:nvSpPr>
          <p:cNvPr id="20" name="Subtitle 2">
            <a:extLst>
              <a:ext uri="{FF2B5EF4-FFF2-40B4-BE49-F238E27FC236}">
                <a16:creationId xmlns:a16="http://schemas.microsoft.com/office/drawing/2014/main" id="{71558799-952A-4DE1-8825-9272FEEEE210}"/>
              </a:ext>
            </a:extLst>
          </p:cNvPr>
          <p:cNvSpPr txBox="1">
            <a:spLocks/>
          </p:cNvSpPr>
          <p:nvPr/>
        </p:nvSpPr>
        <p:spPr>
          <a:xfrm>
            <a:off x="499636" y="5570247"/>
            <a:ext cx="11406085" cy="5847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effectLst/>
                <a:latin typeface="Calibri" panose="020F0502020204030204" pitchFamily="34" charset="0"/>
                <a:ea typeface="Calibri" panose="020F0502020204030204" pitchFamily="34" charset="0"/>
                <a:cs typeface="Calibri" panose="020F0502020204030204" pitchFamily="34" charset="0"/>
              </a:rPr>
              <a:t>Phương pháp điều khiển vị trí động cơ</a:t>
            </a:r>
            <a:endParaRPr lang="en-US">
              <a:latin typeface="Calibri" panose="020F0502020204030204" pitchFamily="34" charset="0"/>
              <a:ea typeface="Calibri" panose="020F0502020204030204" pitchFamily="34" charset="0"/>
              <a:cs typeface="Calibri" panose="020F0502020204030204" pitchFamily="34" charset="0"/>
            </a:endParaRPr>
          </a:p>
          <a:p>
            <a:r>
              <a:rPr lang="vi-VN">
                <a:noFill/>
                <a:latin typeface="Calibri" panose="020F0502020204030204" pitchFamily="34" charset="0"/>
                <a:ea typeface="Calibri" panose="020F0502020204030204" pitchFamily="34" charset="0"/>
                <a:cs typeface="Calibri" panose="020F0502020204030204" pitchFamily="34" charset="0"/>
              </a:rPr>
              <a:t>cho phép chuyển đa hướng</a:t>
            </a:r>
          </a:p>
          <a:p>
            <a:r>
              <a:rPr lang="vi-VN">
                <a:noFill/>
                <a:latin typeface="Calibri" panose="020F0502020204030204" pitchFamily="34" charset="0"/>
                <a:ea typeface="Calibri" panose="020F0502020204030204" pitchFamily="34" charset="0"/>
                <a:cs typeface="Calibri" panose="020F0502020204030204" pitchFamily="34" charset="0"/>
              </a:rPr>
              <a:t>Con lăn gắn quanh bánh xe ở góc 45 độ so với trục bánh tạo lực kéo và đẩy riêng biệt trên từng con lăn để điều khiển chuyển động đa chiều</a:t>
            </a:r>
            <a:endParaRPr lang="en-US">
              <a:noFill/>
              <a:latin typeface="Calibri" panose="020F0502020204030204" pitchFamily="34" charset="0"/>
              <a:ea typeface="Calibri" panose="020F0502020204030204" pitchFamily="34" charset="0"/>
              <a:cs typeface="Calibri" panose="020F0502020204030204" pitchFamily="34" charset="0"/>
            </a:endParaRPr>
          </a:p>
        </p:txBody>
      </p:sp>
      <p:sp>
        <p:nvSpPr>
          <p:cNvPr id="26" name="Subtitle 2">
            <a:extLst>
              <a:ext uri="{FF2B5EF4-FFF2-40B4-BE49-F238E27FC236}">
                <a16:creationId xmlns:a16="http://schemas.microsoft.com/office/drawing/2014/main" id="{2D67F20B-DA6D-4492-9FF9-A95DF950F47B}"/>
              </a:ext>
            </a:extLst>
          </p:cNvPr>
          <p:cNvSpPr txBox="1">
            <a:spLocks/>
          </p:cNvSpPr>
          <p:nvPr/>
        </p:nvSpPr>
        <p:spPr>
          <a:xfrm>
            <a:off x="499637" y="1404489"/>
            <a:ext cx="11406085" cy="5847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effectLst/>
                <a:latin typeface="Calibri" panose="020F0502020204030204" pitchFamily="34" charset="0"/>
                <a:ea typeface="Calibri" panose="020F0502020204030204" pitchFamily="34" charset="0"/>
                <a:cs typeface="Calibri" panose="020F0502020204030204" pitchFamily="34" charset="0"/>
              </a:rPr>
              <a:t>Mô hình toán học động cơ DC sử dụng nam châm vĩnh </a:t>
            </a:r>
            <a:r>
              <a:rPr lang="vi-VN" err="1">
                <a:effectLst/>
                <a:latin typeface="Calibri" panose="020F0502020204030204" pitchFamily="34" charset="0"/>
                <a:ea typeface="Calibri" panose="020F0502020204030204" pitchFamily="34" charset="0"/>
                <a:cs typeface="Calibri" panose="020F0502020204030204" pitchFamily="34" charset="0"/>
              </a:rPr>
              <a:t>cửu</a:t>
            </a:r>
            <a:r>
              <a:rPr lang="vi-VN" err="1">
                <a:noFill/>
                <a:latin typeface="Calibri" panose="020F0502020204030204" pitchFamily="34" charset="0"/>
                <a:ea typeface="Calibri" panose="020F0502020204030204" pitchFamily="34" charset="0"/>
                <a:cs typeface="Calibri" panose="020F0502020204030204" pitchFamily="34" charset="0"/>
              </a:rPr>
              <a:t>ép</a:t>
            </a:r>
            <a:endParaRPr lang="en-US">
              <a:noFill/>
              <a:latin typeface="Calibri" panose="020F0502020204030204" pitchFamily="34" charset="0"/>
              <a:ea typeface="Calibri" panose="020F0502020204030204" pitchFamily="34" charset="0"/>
              <a:cs typeface="Calibri" panose="020F0502020204030204" pitchFamily="34" charset="0"/>
            </a:endParaRPr>
          </a:p>
        </p:txBody>
      </p:sp>
      <p:grpSp>
        <p:nvGrpSpPr>
          <p:cNvPr id="28" name="Group 27">
            <a:extLst>
              <a:ext uri="{FF2B5EF4-FFF2-40B4-BE49-F238E27FC236}">
                <a16:creationId xmlns:a16="http://schemas.microsoft.com/office/drawing/2014/main" id="{AF50DC13-E5CE-4A84-881D-3100EE2E00C7}"/>
              </a:ext>
            </a:extLst>
          </p:cNvPr>
          <p:cNvGrpSpPr/>
          <p:nvPr/>
        </p:nvGrpSpPr>
        <p:grpSpPr>
          <a:xfrm>
            <a:off x="499636" y="2502169"/>
            <a:ext cx="10508582" cy="2324732"/>
            <a:chOff x="499636" y="2369108"/>
            <a:chExt cx="10508582" cy="2324732"/>
          </a:xfrm>
        </p:grpSpPr>
        <p:sp>
          <p:nvSpPr>
            <p:cNvPr id="34" name="TextBox 33">
              <a:extLst>
                <a:ext uri="{FF2B5EF4-FFF2-40B4-BE49-F238E27FC236}">
                  <a16:creationId xmlns:a16="http://schemas.microsoft.com/office/drawing/2014/main" id="{03B6CC4B-3CC5-470C-9FCE-8F0B0A1CA8BC}"/>
                </a:ext>
              </a:extLst>
            </p:cNvPr>
            <p:cNvSpPr txBox="1"/>
            <p:nvPr/>
          </p:nvSpPr>
          <p:spPr>
            <a:xfrm>
              <a:off x="499636" y="2369108"/>
              <a:ext cx="10508582" cy="506292"/>
            </a:xfrm>
            <a:prstGeom prst="rect">
              <a:avLst/>
            </a:prstGeom>
            <a:noFill/>
          </p:spPr>
          <p:txBody>
            <a:bodyPr wrap="square">
              <a:spAutoFit/>
            </a:bodyPr>
            <a:lstStyle/>
            <a:p>
              <a:pPr indent="457200" algn="just">
                <a:lnSpc>
                  <a:spcPct val="150000"/>
                </a:lnSpc>
              </a:pPr>
              <a:r>
                <a:rPr lang="vi-VN" sz="2000">
                  <a:effectLst/>
                  <a:latin typeface="Calibri" panose="020F0502020204030204" pitchFamily="34" charset="0"/>
                  <a:ea typeface="Calibri" panose="020F0502020204030204" pitchFamily="34" charset="0"/>
                  <a:cs typeface="Calibri" panose="020F0502020204030204" pitchFamily="34" charset="0"/>
                </a:rPr>
                <a:t>Thông số động cơ DC được ước lượng thực nghiệm để mô phỏng như sau:</a:t>
              </a:r>
              <a:endParaRPr lang="en-US" sz="2000">
                <a:effectLst/>
                <a:latin typeface="Calibri" panose="020F0502020204030204" pitchFamily="34" charset="0"/>
                <a:ea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8D05189A-95CF-4BEC-B767-3208A542FC70}"/>
                </a:ext>
              </a:extLst>
            </p:cNvPr>
            <p:cNvSpPr txBox="1"/>
            <p:nvPr/>
          </p:nvSpPr>
          <p:spPr>
            <a:xfrm>
              <a:off x="1049103" y="3062624"/>
              <a:ext cx="8767806" cy="1631216"/>
            </a:xfrm>
            <a:prstGeom prst="rect">
              <a:avLst/>
            </a:prstGeom>
            <a:noFill/>
          </p:spPr>
          <p:txBody>
            <a:bodyPr wrap="square">
              <a:spAutoFit/>
            </a:bodyPr>
            <a:lstStyle/>
            <a:p>
              <a:r>
                <a:rPr lang="vi-VN" sz="2000">
                  <a:effectLst/>
                  <a:latin typeface="Calibri" panose="020F0502020204030204" pitchFamily="34" charset="0"/>
                  <a:ea typeface="Calibri" panose="020F0502020204030204" pitchFamily="34" charset="0"/>
                  <a:cs typeface="Calibri" panose="020F0502020204030204" pitchFamily="34" charset="0"/>
                </a:rPr>
                <a:t>K = 0.2082  </a:t>
              </a:r>
              <a:r>
                <a:rPr lang="vi-VN" sz="2000" err="1">
                  <a:effectLst/>
                  <a:latin typeface="Calibri" panose="020F0502020204030204" pitchFamily="34" charset="0"/>
                  <a:ea typeface="Calibri" panose="020F0502020204030204" pitchFamily="34" charset="0"/>
                  <a:cs typeface="Calibri" panose="020F0502020204030204" pitchFamily="34" charset="0"/>
                </a:rPr>
                <a:t>Nm</a:t>
              </a:r>
              <a:r>
                <a:rPr lang="vi-VN" sz="2000">
                  <a:effectLst/>
                  <a:latin typeface="Calibri" panose="020F0502020204030204" pitchFamily="34" charset="0"/>
                  <a:ea typeface="Calibri" panose="020F0502020204030204" pitchFamily="34" charset="0"/>
                  <a:cs typeface="Calibri" panose="020F0502020204030204" pitchFamily="34" charset="0"/>
                </a:rPr>
                <a:t>/V</a:t>
              </a:r>
            </a:p>
            <a:p>
              <a:r>
                <a:rPr lang="vi-VN" sz="2000">
                  <a:effectLst/>
                  <a:latin typeface="Calibri" panose="020F0502020204030204" pitchFamily="34" charset="0"/>
                  <a:ea typeface="Calibri" panose="020F0502020204030204" pitchFamily="34" charset="0"/>
                  <a:cs typeface="Calibri" panose="020F0502020204030204" pitchFamily="34" charset="0"/>
                </a:rPr>
                <a:t>J = 0.001 kg.m²</a:t>
              </a:r>
              <a:r>
                <a:rPr lang="vi-VN" sz="2000">
                  <a:latin typeface="Calibri" panose="020F0502020204030204" pitchFamily="34" charset="0"/>
                  <a:ea typeface="Calibri" panose="020F0502020204030204" pitchFamily="34" charset="0"/>
                  <a:cs typeface="Calibri" panose="020F0502020204030204" pitchFamily="34" charset="0"/>
                </a:rPr>
                <a:t> (lúc không tải)</a:t>
              </a:r>
              <a:endParaRPr lang="vi-VN" sz="2000">
                <a:effectLst/>
                <a:latin typeface="Calibri" panose="020F0502020204030204" pitchFamily="34" charset="0"/>
                <a:ea typeface="Calibri" panose="020F0502020204030204" pitchFamily="34" charset="0"/>
                <a:cs typeface="Calibri" panose="020F0502020204030204" pitchFamily="34" charset="0"/>
              </a:endParaRPr>
            </a:p>
            <a:p>
              <a:r>
                <a:rPr lang="en-US" sz="2000">
                  <a:effectLst/>
                  <a:latin typeface="Calibri" panose="020F0502020204030204" pitchFamily="34" charset="0"/>
                  <a:ea typeface="Calibri" panose="020F0502020204030204" pitchFamily="34" charset="0"/>
                  <a:cs typeface="Calibri" panose="020F0502020204030204" pitchFamily="34" charset="0"/>
                </a:rPr>
                <a:t>ν</a:t>
              </a:r>
              <a:r>
                <a:rPr lang="vi-VN" sz="2000">
                  <a:effectLst/>
                  <a:latin typeface="Calibri" panose="020F0502020204030204" pitchFamily="34" charset="0"/>
                  <a:ea typeface="Calibri" panose="020F0502020204030204" pitchFamily="34" charset="0"/>
                  <a:cs typeface="Calibri" panose="020F0502020204030204" pitchFamily="34" charset="0"/>
                </a:rPr>
                <a:t> = 0.0204  </a:t>
              </a:r>
              <a:r>
                <a:rPr lang="vi-VN" sz="2000" err="1">
                  <a:effectLst/>
                  <a:latin typeface="Calibri" panose="020F0502020204030204" pitchFamily="34" charset="0"/>
                  <a:ea typeface="Calibri" panose="020F0502020204030204" pitchFamily="34" charset="0"/>
                  <a:cs typeface="Calibri" panose="020F0502020204030204" pitchFamily="34" charset="0"/>
                </a:rPr>
                <a:t>N.m.s</a:t>
              </a:r>
              <a:endParaRPr lang="vi-VN" sz="2000">
                <a:latin typeface="Calibri" panose="020F0502020204030204" pitchFamily="34" charset="0"/>
                <a:ea typeface="Calibri" panose="020F0502020204030204" pitchFamily="34" charset="0"/>
                <a:cs typeface="Calibri" panose="020F0502020204030204" pitchFamily="34" charset="0"/>
              </a:endParaRPr>
            </a:p>
            <a:p>
              <a:r>
                <a:rPr lang="en-US" sz="2000">
                  <a:effectLst/>
                  <a:latin typeface="Calibri" panose="020F0502020204030204" pitchFamily="34" charset="0"/>
                  <a:ea typeface="Calibri" panose="020F0502020204030204" pitchFamily="34" charset="0"/>
                  <a:cs typeface="Calibri" panose="020F0502020204030204" pitchFamily="34" charset="0"/>
                </a:rPr>
                <a:t>τ</a:t>
              </a:r>
              <a:r>
                <a:rPr lang="vi-VN" sz="2000" baseline="30000" err="1">
                  <a:effectLst/>
                  <a:latin typeface="Calibri" panose="020F0502020204030204" pitchFamily="34" charset="0"/>
                  <a:ea typeface="Calibri" panose="020F0502020204030204" pitchFamily="34" charset="0"/>
                  <a:cs typeface="Calibri" panose="020F0502020204030204" pitchFamily="34" charset="0"/>
                </a:rPr>
                <a:t>nfl</a:t>
              </a:r>
              <a:r>
                <a:rPr lang="vi-VN" sz="2000" baseline="30000">
                  <a:effectLst/>
                  <a:latin typeface="Calibri" panose="020F0502020204030204" pitchFamily="34" charset="0"/>
                  <a:ea typeface="Calibri" panose="020F0502020204030204" pitchFamily="34" charset="0"/>
                  <a:cs typeface="Calibri" panose="020F0502020204030204" pitchFamily="34" charset="0"/>
                </a:rPr>
                <a:t> </a:t>
              </a:r>
              <a:r>
                <a:rPr lang="vi-VN" sz="2000">
                  <a:effectLst/>
                  <a:latin typeface="Calibri" panose="020F0502020204030204" pitchFamily="34" charset="0"/>
                  <a:ea typeface="Calibri" panose="020F0502020204030204" pitchFamily="34" charset="0"/>
                  <a:cs typeface="Calibri" panose="020F0502020204030204" pitchFamily="34" charset="0"/>
                </a:rPr>
                <a:t>= 0 </a:t>
              </a:r>
              <a:r>
                <a:rPr lang="vi-VN" sz="2000" err="1">
                  <a:effectLst/>
                  <a:latin typeface="Calibri" panose="020F0502020204030204" pitchFamily="34" charset="0"/>
                  <a:ea typeface="Calibri" panose="020F0502020204030204" pitchFamily="34" charset="0"/>
                  <a:cs typeface="Calibri" panose="020F0502020204030204" pitchFamily="34" charset="0"/>
                </a:rPr>
                <a:t>Nm</a:t>
              </a:r>
              <a:endParaRPr lang="vi-VN" sz="2000">
                <a:effectLst/>
                <a:latin typeface="Calibri" panose="020F0502020204030204" pitchFamily="34" charset="0"/>
                <a:ea typeface="Calibri" panose="020F0502020204030204" pitchFamily="34" charset="0"/>
                <a:cs typeface="Calibri" panose="020F0502020204030204" pitchFamily="34" charset="0"/>
              </a:endParaRPr>
            </a:p>
            <a:p>
              <a:r>
                <a:rPr lang="vi-VN" sz="2000">
                  <a:effectLst/>
                  <a:latin typeface="Calibri" panose="020F0502020204030204" pitchFamily="34" charset="0"/>
                  <a:ea typeface="Calibri" panose="020F0502020204030204" pitchFamily="34" charset="0"/>
                  <a:cs typeface="Calibri" panose="020F0502020204030204" pitchFamily="34" charset="0"/>
                </a:rPr>
                <a:t>Điện áp cấp cho phần ứng động cơ tối đa 12V .</a:t>
              </a:r>
              <a:endParaRPr lang="en-US" sz="2000"/>
            </a:p>
          </p:txBody>
        </p:sp>
      </p:grpSp>
    </p:spTree>
    <p:extLst>
      <p:ext uri="{BB962C8B-B14F-4D97-AF65-F5344CB8AC3E}">
        <p14:creationId xmlns:p14="http://schemas.microsoft.com/office/powerpoint/2010/main" val="764217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6B761058-6FC3-48E9-8093-8F04900977BF}"/>
              </a:ext>
            </a:extLst>
          </p:cNvPr>
          <p:cNvPicPr/>
          <p:nvPr/>
        </p:nvPicPr>
        <p:blipFill>
          <a:blip r:embed="rId2"/>
          <a:stretch>
            <a:fillRect/>
          </a:stretch>
        </p:blipFill>
        <p:spPr>
          <a:xfrm>
            <a:off x="6109416" y="4173002"/>
            <a:ext cx="6183671" cy="2660995"/>
          </a:xfrm>
          <a:prstGeom prst="rect">
            <a:avLst/>
          </a:prstGeom>
        </p:spPr>
      </p:pic>
      <p:sp>
        <p:nvSpPr>
          <p:cNvPr id="6" name="Freeform 6">
            <a:extLst>
              <a:ext uri="{FF2B5EF4-FFF2-40B4-BE49-F238E27FC236}">
                <a16:creationId xmlns:a16="http://schemas.microsoft.com/office/drawing/2014/main" id="{F7409494-A6CA-4405-94E0-DAF180B4DA5C}"/>
              </a:ext>
            </a:extLst>
          </p:cNvPr>
          <p:cNvSpPr/>
          <p:nvPr/>
        </p:nvSpPr>
        <p:spPr>
          <a:xfrm>
            <a:off x="171883" y="29114"/>
            <a:ext cx="5654041" cy="671925"/>
          </a:xfrm>
          <a:custGeom>
            <a:avLst/>
            <a:gdLst>
              <a:gd name="connsiteX0" fmla="*/ 0 w 5654041"/>
              <a:gd name="connsiteY0" fmla="*/ 97502 h 585000"/>
              <a:gd name="connsiteX1" fmla="*/ 97502 w 5654041"/>
              <a:gd name="connsiteY1" fmla="*/ 0 h 585000"/>
              <a:gd name="connsiteX2" fmla="*/ 5556539 w 5654041"/>
              <a:gd name="connsiteY2" fmla="*/ 0 h 585000"/>
              <a:gd name="connsiteX3" fmla="*/ 5654041 w 5654041"/>
              <a:gd name="connsiteY3" fmla="*/ 97502 h 585000"/>
              <a:gd name="connsiteX4" fmla="*/ 5654041 w 5654041"/>
              <a:gd name="connsiteY4" fmla="*/ 487498 h 585000"/>
              <a:gd name="connsiteX5" fmla="*/ 5556539 w 5654041"/>
              <a:gd name="connsiteY5" fmla="*/ 585000 h 585000"/>
              <a:gd name="connsiteX6" fmla="*/ 97502 w 5654041"/>
              <a:gd name="connsiteY6" fmla="*/ 585000 h 585000"/>
              <a:gd name="connsiteX7" fmla="*/ 0 w 5654041"/>
              <a:gd name="connsiteY7" fmla="*/ 487498 h 585000"/>
              <a:gd name="connsiteX8" fmla="*/ 0 w 5654041"/>
              <a:gd name="connsiteY8" fmla="*/ 97502 h 58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4041" h="585000">
                <a:moveTo>
                  <a:pt x="0" y="97502"/>
                </a:moveTo>
                <a:cubicBezTo>
                  <a:pt x="0" y="43653"/>
                  <a:pt x="43653" y="0"/>
                  <a:pt x="97502" y="0"/>
                </a:cubicBezTo>
                <a:lnTo>
                  <a:pt x="5556539" y="0"/>
                </a:lnTo>
                <a:cubicBezTo>
                  <a:pt x="5610388" y="0"/>
                  <a:pt x="5654041" y="43653"/>
                  <a:pt x="5654041" y="97502"/>
                </a:cubicBezTo>
                <a:lnTo>
                  <a:pt x="5654041" y="487498"/>
                </a:lnTo>
                <a:cubicBezTo>
                  <a:pt x="5654041" y="541347"/>
                  <a:pt x="5610388" y="585000"/>
                  <a:pt x="5556539" y="585000"/>
                </a:cubicBezTo>
                <a:lnTo>
                  <a:pt x="97502" y="585000"/>
                </a:lnTo>
                <a:cubicBezTo>
                  <a:pt x="43653" y="585000"/>
                  <a:pt x="0" y="541347"/>
                  <a:pt x="0" y="487498"/>
                </a:cubicBezTo>
                <a:lnTo>
                  <a:pt x="0" y="9750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3807" tIns="123807" rIns="123807" bIns="123807" numCol="1" spcCol="1270" anchor="ctr" anchorCtr="0">
            <a:noAutofit/>
          </a:bodyPr>
          <a:lstStyle/>
          <a:p>
            <a:pPr lvl="0" algn="l" defTabSz="1111250" rtl="0">
              <a:lnSpc>
                <a:spcPct val="90000"/>
              </a:lnSpc>
              <a:spcBef>
                <a:spcPct val="0"/>
              </a:spcBef>
              <a:spcAft>
                <a:spcPct val="35000"/>
              </a:spcAft>
            </a:pPr>
            <a:r>
              <a:rPr lang="vi-VN" sz="3600" b="1" kern="1200">
                <a:latin typeface="Calibri" panose="020F0502020204030204" pitchFamily="34" charset="0"/>
                <a:ea typeface="Calibri" panose="020F0502020204030204" pitchFamily="34" charset="0"/>
                <a:cs typeface="Calibri" panose="020F0502020204030204" pitchFamily="34" charset="0"/>
              </a:rPr>
              <a:t>CƠ SỞ LÝ THUYẾT </a:t>
            </a:r>
          </a:p>
        </p:txBody>
      </p:sp>
      <p:sp>
        <p:nvSpPr>
          <p:cNvPr id="9" name="Freeform 7">
            <a:extLst>
              <a:ext uri="{FF2B5EF4-FFF2-40B4-BE49-F238E27FC236}">
                <a16:creationId xmlns:a16="http://schemas.microsoft.com/office/drawing/2014/main" id="{0488FAA3-9E87-4D11-B489-E1672652B1E0}"/>
              </a:ext>
            </a:extLst>
          </p:cNvPr>
          <p:cNvSpPr/>
          <p:nvPr/>
        </p:nvSpPr>
        <p:spPr>
          <a:xfrm>
            <a:off x="171883" y="819489"/>
            <a:ext cx="7234757" cy="454438"/>
          </a:xfrm>
          <a:custGeom>
            <a:avLst/>
            <a:gdLst>
              <a:gd name="connsiteX0" fmla="*/ 0 w 5654041"/>
              <a:gd name="connsiteY0" fmla="*/ 0 h 659812"/>
              <a:gd name="connsiteX1" fmla="*/ 5654041 w 5654041"/>
              <a:gd name="connsiteY1" fmla="*/ 0 h 659812"/>
              <a:gd name="connsiteX2" fmla="*/ 5654041 w 5654041"/>
              <a:gd name="connsiteY2" fmla="*/ 659812 h 659812"/>
              <a:gd name="connsiteX3" fmla="*/ 0 w 5654041"/>
              <a:gd name="connsiteY3" fmla="*/ 659812 h 659812"/>
              <a:gd name="connsiteX4" fmla="*/ 0 w 5654041"/>
              <a:gd name="connsiteY4" fmla="*/ 0 h 65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54041" h="659812">
                <a:moveTo>
                  <a:pt x="0" y="0"/>
                </a:moveTo>
                <a:lnTo>
                  <a:pt x="5654041" y="0"/>
                </a:lnTo>
                <a:lnTo>
                  <a:pt x="5654041" y="659812"/>
                </a:lnTo>
                <a:lnTo>
                  <a:pt x="0" y="65981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9516" tIns="31750" rIns="177800" bIns="31750" numCol="1" spcCol="1270" anchor="t" anchorCtr="0">
            <a:noAutofit/>
          </a:bodyPr>
          <a:lstStyle/>
          <a:p>
            <a:pPr marL="228600" lvl="1" indent="-228600" algn="l" defTabSz="889000" rtl="0">
              <a:lnSpc>
                <a:spcPct val="90000"/>
              </a:lnSpc>
              <a:spcBef>
                <a:spcPct val="0"/>
              </a:spcBef>
              <a:spcAft>
                <a:spcPct val="20000"/>
              </a:spcAft>
              <a:buChar char="••"/>
            </a:pPr>
            <a:r>
              <a:rPr lang="vi-VN" sz="3200" b="1" kern="1200">
                <a:latin typeface="Calibri" panose="020F0502020204030204" pitchFamily="34" charset="0"/>
                <a:ea typeface="Calibri" panose="020F0502020204030204" pitchFamily="34" charset="0"/>
                <a:cs typeface="Calibri" panose="020F0502020204030204" pitchFamily="34" charset="0"/>
              </a:rPr>
              <a:t>Đặc tính của động cơ điện một chiều</a:t>
            </a:r>
          </a:p>
        </p:txBody>
      </p:sp>
      <p:sp>
        <p:nvSpPr>
          <p:cNvPr id="18" name="Subtitle 2">
            <a:extLst>
              <a:ext uri="{FF2B5EF4-FFF2-40B4-BE49-F238E27FC236}">
                <a16:creationId xmlns:a16="http://schemas.microsoft.com/office/drawing/2014/main" id="{794ADE01-B9E3-44CB-98F0-38D684096A0A}"/>
              </a:ext>
            </a:extLst>
          </p:cNvPr>
          <p:cNvSpPr txBox="1">
            <a:spLocks/>
          </p:cNvSpPr>
          <p:nvPr/>
        </p:nvSpPr>
        <p:spPr>
          <a:xfrm>
            <a:off x="499637" y="1865377"/>
            <a:ext cx="11406085" cy="5847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effectLst/>
                <a:latin typeface="Calibri" panose="020F0502020204030204" pitchFamily="34" charset="0"/>
                <a:ea typeface="Calibri" panose="020F0502020204030204" pitchFamily="34" charset="0"/>
                <a:cs typeface="Calibri" panose="020F0502020204030204" pitchFamily="34" charset="0"/>
              </a:rPr>
              <a:t>Phương pháp nhận dạng trực tuyến mô hình động </a:t>
            </a:r>
            <a:r>
              <a:rPr lang="vi-VN" err="1">
                <a:effectLst/>
                <a:latin typeface="Calibri" panose="020F0502020204030204" pitchFamily="34" charset="0"/>
                <a:ea typeface="Calibri" panose="020F0502020204030204" pitchFamily="34" charset="0"/>
                <a:cs typeface="Calibri" panose="020F0502020204030204" pitchFamily="34" charset="0"/>
              </a:rPr>
              <a:t>cơ</a:t>
            </a:r>
            <a:r>
              <a:rPr lang="vi-VN" err="1">
                <a:noFill/>
                <a:latin typeface="Calibri" panose="020F0502020204030204" pitchFamily="34" charset="0"/>
                <a:ea typeface="Calibri" panose="020F0502020204030204" pitchFamily="34" charset="0"/>
                <a:cs typeface="Calibri" panose="020F0502020204030204" pitchFamily="34" charset="0"/>
              </a:rPr>
              <a:t>t</a:t>
            </a:r>
            <a:r>
              <a:rPr lang="vi-VN">
                <a:noFill/>
                <a:latin typeface="Calibri" panose="020F0502020204030204" pitchFamily="34" charset="0"/>
                <a:ea typeface="Calibri" panose="020F0502020204030204" pitchFamily="34" charset="0"/>
                <a:cs typeface="Calibri" panose="020F0502020204030204" pitchFamily="34" charset="0"/>
              </a:rPr>
              <a:t> cho phép chuyển đa hướng</a:t>
            </a:r>
          </a:p>
          <a:p>
            <a:r>
              <a:rPr lang="vi-VN">
                <a:noFill/>
                <a:latin typeface="Calibri" panose="020F0502020204030204" pitchFamily="34" charset="0"/>
                <a:ea typeface="Calibri" panose="020F0502020204030204" pitchFamily="34" charset="0"/>
                <a:cs typeface="Calibri" panose="020F0502020204030204" pitchFamily="34" charset="0"/>
              </a:rPr>
              <a:t>Con lăn gắn quanh bánh xe ở góc 45 độ so với trục bánh tạo lực kéo và đẩy riêng biệt trên từng con lăn để điều khiển chuyển động đa chiều</a:t>
            </a:r>
            <a:endParaRPr lang="en-US">
              <a:noFill/>
              <a:latin typeface="Calibri" panose="020F0502020204030204" pitchFamily="34" charset="0"/>
              <a:ea typeface="Calibri" panose="020F0502020204030204" pitchFamily="34" charset="0"/>
              <a:cs typeface="Calibri" panose="020F0502020204030204" pitchFamily="34" charset="0"/>
            </a:endParaRPr>
          </a:p>
        </p:txBody>
      </p:sp>
      <p:sp>
        <p:nvSpPr>
          <p:cNvPr id="20" name="Subtitle 2">
            <a:extLst>
              <a:ext uri="{FF2B5EF4-FFF2-40B4-BE49-F238E27FC236}">
                <a16:creationId xmlns:a16="http://schemas.microsoft.com/office/drawing/2014/main" id="{71558799-952A-4DE1-8825-9272FEEEE210}"/>
              </a:ext>
            </a:extLst>
          </p:cNvPr>
          <p:cNvSpPr txBox="1">
            <a:spLocks/>
          </p:cNvSpPr>
          <p:nvPr/>
        </p:nvSpPr>
        <p:spPr>
          <a:xfrm>
            <a:off x="499636" y="2315321"/>
            <a:ext cx="11406085" cy="5847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effectLst/>
                <a:latin typeface="Calibri" panose="020F0502020204030204" pitchFamily="34" charset="0"/>
                <a:ea typeface="Calibri" panose="020F0502020204030204" pitchFamily="34" charset="0"/>
                <a:cs typeface="Calibri" panose="020F0502020204030204" pitchFamily="34" charset="0"/>
              </a:rPr>
              <a:t>Phương pháp điều khiển vị trí động cơ</a:t>
            </a:r>
            <a:endParaRPr lang="en-US">
              <a:latin typeface="Calibri" panose="020F0502020204030204" pitchFamily="34" charset="0"/>
              <a:ea typeface="Calibri" panose="020F0502020204030204" pitchFamily="34" charset="0"/>
              <a:cs typeface="Calibri" panose="020F0502020204030204" pitchFamily="34" charset="0"/>
            </a:endParaRPr>
          </a:p>
          <a:p>
            <a:r>
              <a:rPr lang="vi-VN">
                <a:noFill/>
                <a:latin typeface="Calibri" panose="020F0502020204030204" pitchFamily="34" charset="0"/>
                <a:ea typeface="Calibri" panose="020F0502020204030204" pitchFamily="34" charset="0"/>
                <a:cs typeface="Calibri" panose="020F0502020204030204" pitchFamily="34" charset="0"/>
              </a:rPr>
              <a:t>cho phép chuyển đa hướng</a:t>
            </a:r>
          </a:p>
          <a:p>
            <a:r>
              <a:rPr lang="vi-VN">
                <a:noFill/>
                <a:latin typeface="Calibri" panose="020F0502020204030204" pitchFamily="34" charset="0"/>
                <a:ea typeface="Calibri" panose="020F0502020204030204" pitchFamily="34" charset="0"/>
                <a:cs typeface="Calibri" panose="020F0502020204030204" pitchFamily="34" charset="0"/>
              </a:rPr>
              <a:t>Con lăn gắn quanh bánh xe ở góc 45 độ so với trục bánh tạo lực kéo và đẩy riêng biệt trên từng con lăn để điều khiển chuyển động đa chiều</a:t>
            </a:r>
            <a:endParaRPr lang="en-US">
              <a:noFill/>
              <a:latin typeface="Calibri" panose="020F0502020204030204" pitchFamily="34" charset="0"/>
              <a:ea typeface="Calibri" panose="020F0502020204030204" pitchFamily="34" charset="0"/>
              <a:cs typeface="Calibri" panose="020F0502020204030204" pitchFamily="34" charset="0"/>
            </a:endParaRPr>
          </a:p>
        </p:txBody>
      </p:sp>
      <p:sp>
        <p:nvSpPr>
          <p:cNvPr id="26" name="Subtitle 2">
            <a:extLst>
              <a:ext uri="{FF2B5EF4-FFF2-40B4-BE49-F238E27FC236}">
                <a16:creationId xmlns:a16="http://schemas.microsoft.com/office/drawing/2014/main" id="{2D67F20B-DA6D-4492-9FF9-A95DF950F47B}"/>
              </a:ext>
            </a:extLst>
          </p:cNvPr>
          <p:cNvSpPr txBox="1">
            <a:spLocks/>
          </p:cNvSpPr>
          <p:nvPr/>
        </p:nvSpPr>
        <p:spPr>
          <a:xfrm>
            <a:off x="499637" y="1404489"/>
            <a:ext cx="11406085" cy="5847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a:effectLst/>
                <a:latin typeface="Calibri" panose="020F0502020204030204" pitchFamily="34" charset="0"/>
                <a:ea typeface="Calibri" panose="020F0502020204030204" pitchFamily="34" charset="0"/>
                <a:cs typeface="Calibri" panose="020F0502020204030204" pitchFamily="34" charset="0"/>
              </a:rPr>
              <a:t>Mô hình toán học động cơ DC sử dụng nam châm vĩnh </a:t>
            </a:r>
            <a:r>
              <a:rPr lang="vi-VN" err="1">
                <a:effectLst/>
                <a:latin typeface="Calibri" panose="020F0502020204030204" pitchFamily="34" charset="0"/>
                <a:ea typeface="Calibri" panose="020F0502020204030204" pitchFamily="34" charset="0"/>
                <a:cs typeface="Calibri" panose="020F0502020204030204" pitchFamily="34" charset="0"/>
              </a:rPr>
              <a:t>cửu</a:t>
            </a:r>
            <a:r>
              <a:rPr lang="vi-VN" err="1">
                <a:noFill/>
                <a:latin typeface="Calibri" panose="020F0502020204030204" pitchFamily="34" charset="0"/>
                <a:ea typeface="Calibri" panose="020F0502020204030204" pitchFamily="34" charset="0"/>
                <a:cs typeface="Calibri" panose="020F0502020204030204" pitchFamily="34" charset="0"/>
              </a:rPr>
              <a:t>ép</a:t>
            </a:r>
            <a:endParaRPr lang="en-US">
              <a:noFill/>
              <a:latin typeface="Calibri" panose="020F0502020204030204" pitchFamily="34" charset="0"/>
              <a:ea typeface="Calibri" panose="020F0502020204030204" pitchFamily="34" charset="0"/>
              <a:cs typeface="Calibri" panose="020F0502020204030204" pitchFamily="34" charset="0"/>
            </a:endParaRPr>
          </a:p>
        </p:txBody>
      </p:sp>
      <p:grpSp>
        <p:nvGrpSpPr>
          <p:cNvPr id="37" name="Group 36">
            <a:extLst>
              <a:ext uri="{FF2B5EF4-FFF2-40B4-BE49-F238E27FC236}">
                <a16:creationId xmlns:a16="http://schemas.microsoft.com/office/drawing/2014/main" id="{C93A7F94-5226-448A-B616-37C5A8A1949E}"/>
              </a:ext>
            </a:extLst>
          </p:cNvPr>
          <p:cNvGrpSpPr/>
          <p:nvPr/>
        </p:nvGrpSpPr>
        <p:grpSpPr>
          <a:xfrm>
            <a:off x="701790" y="2821581"/>
            <a:ext cx="7276267" cy="2388858"/>
            <a:chOff x="808470" y="4143841"/>
            <a:chExt cx="7276267" cy="2388858"/>
          </a:xfrm>
        </p:grpSpPr>
        <p:sp>
          <p:nvSpPr>
            <p:cNvPr id="38" name="Rectangle 37">
              <a:extLst>
                <a:ext uri="{FF2B5EF4-FFF2-40B4-BE49-F238E27FC236}">
                  <a16:creationId xmlns:a16="http://schemas.microsoft.com/office/drawing/2014/main" id="{DAED5789-C933-439E-B44F-A31FE2FFFB41}"/>
                </a:ext>
              </a:extLst>
            </p:cNvPr>
            <p:cNvSpPr/>
            <p:nvPr/>
          </p:nvSpPr>
          <p:spPr>
            <a:xfrm>
              <a:off x="808470" y="4143841"/>
              <a:ext cx="3690306" cy="506292"/>
            </a:xfrm>
            <a:prstGeom prst="rect">
              <a:avLst/>
            </a:prstGeom>
          </p:spPr>
          <p:txBody>
            <a:bodyPr wrap="none">
              <a:spAutoFit/>
            </a:bodyPr>
            <a:lstStyle/>
            <a:p>
              <a:pPr>
                <a:lnSpc>
                  <a:spcPct val="150000"/>
                </a:lnSpc>
                <a:spcAft>
                  <a:spcPts val="800"/>
                </a:spcAft>
              </a:pPr>
              <a:r>
                <a:rPr lang="vi-VN" sz="2000">
                  <a:latin typeface="Calibri" panose="020F0502020204030204" pitchFamily="34" charset="0"/>
                  <a:ea typeface="Calibri" panose="020F0502020204030204" pitchFamily="34" charset="0"/>
                  <a:cs typeface="Calibri" panose="020F0502020204030204" pitchFamily="34" charset="0"/>
                </a:rPr>
                <a:t>Giá trị điện áp trung bình trên tải:</a:t>
              </a:r>
              <a:endParaRPr lang="vi-VN" sz="1600">
                <a:effectLst/>
                <a:latin typeface="Calibri" panose="020F0502020204030204" pitchFamily="34" charset="0"/>
                <a:ea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F09D485C-80A0-484F-8F47-70A00CAF0F92}"/>
                    </a:ext>
                  </a:extLst>
                </p:cNvPr>
                <p:cNvSpPr/>
                <p:nvPr/>
              </p:nvSpPr>
              <p:spPr>
                <a:xfrm>
                  <a:off x="3273035" y="4651672"/>
                  <a:ext cx="4811702" cy="7287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vi-VN" sz="2000" i="1" smtClean="0">
                                <a:latin typeface="Cambria Math" panose="02040503050406030204" pitchFamily="18" charset="0"/>
                              </a:rPr>
                            </m:ctrlPr>
                          </m:sSubPr>
                          <m:e>
                            <m:r>
                              <m:rPr>
                                <m:sty m:val="p"/>
                              </m:rPr>
                              <a:rPr lang="vi-VN" sz="2000" i="0">
                                <a:latin typeface="Cambria Math" panose="02040503050406030204" pitchFamily="18" charset="0"/>
                              </a:rPr>
                              <m:t>U</m:t>
                            </m:r>
                          </m:e>
                          <m:sub>
                            <m:r>
                              <m:rPr>
                                <m:sty m:val="p"/>
                              </m:rPr>
                              <a:rPr lang="vi-VN" sz="2000" i="0">
                                <a:latin typeface="Cambria Math" panose="02040503050406030204" pitchFamily="18" charset="0"/>
                              </a:rPr>
                              <m:t>t</m:t>
                            </m:r>
                          </m:sub>
                        </m:sSub>
                        <m:r>
                          <a:rPr lang="vi-VN" sz="2000" i="0">
                            <a:latin typeface="Cambria Math" panose="02040503050406030204" pitchFamily="18" charset="0"/>
                          </a:rPr>
                          <m:t>=</m:t>
                        </m:r>
                        <m:sSub>
                          <m:sSubPr>
                            <m:ctrlPr>
                              <a:rPr lang="vi-VN" sz="2000" i="1">
                                <a:latin typeface="Cambria Math" panose="02040503050406030204" pitchFamily="18" charset="0"/>
                              </a:rPr>
                            </m:ctrlPr>
                          </m:sSubPr>
                          <m:e>
                            <m:r>
                              <m:rPr>
                                <m:sty m:val="p"/>
                              </m:rPr>
                              <a:rPr lang="vi-VN" sz="2000" i="0">
                                <a:latin typeface="Cambria Math" panose="02040503050406030204" pitchFamily="18" charset="0"/>
                              </a:rPr>
                              <m:t>U</m:t>
                            </m:r>
                          </m:e>
                          <m:sub>
                            <m:r>
                              <m:rPr>
                                <m:sty m:val="p"/>
                              </m:rPr>
                              <a:rPr lang="vi-VN" sz="2000" i="0">
                                <a:latin typeface="Cambria Math" panose="02040503050406030204" pitchFamily="18" charset="0"/>
                              </a:rPr>
                              <m:t>max</m:t>
                            </m:r>
                          </m:sub>
                        </m:sSub>
                        <m:f>
                          <m:fPr>
                            <m:ctrlPr>
                              <a:rPr lang="vi-VN" sz="2000" i="1">
                                <a:latin typeface="Cambria Math" panose="02040503050406030204" pitchFamily="18" charset="0"/>
                              </a:rPr>
                            </m:ctrlPr>
                          </m:fPr>
                          <m:num>
                            <m:sSub>
                              <m:sSubPr>
                                <m:ctrlPr>
                                  <a:rPr lang="vi-VN" sz="2000" i="1">
                                    <a:latin typeface="Cambria Math" panose="02040503050406030204" pitchFamily="18" charset="0"/>
                                  </a:rPr>
                                </m:ctrlPr>
                              </m:sSubPr>
                              <m:e>
                                <m:r>
                                  <m:rPr>
                                    <m:sty m:val="p"/>
                                  </m:rPr>
                                  <a:rPr lang="vi-VN" sz="2000" i="0">
                                    <a:latin typeface="Cambria Math" panose="02040503050406030204" pitchFamily="18" charset="0"/>
                                  </a:rPr>
                                  <m:t>T</m:t>
                                </m:r>
                              </m:e>
                              <m:sub>
                                <m:r>
                                  <m:rPr>
                                    <m:sty m:val="p"/>
                                  </m:rPr>
                                  <a:rPr lang="vi-VN" sz="2000" i="0">
                                    <a:latin typeface="Cambria Math" panose="02040503050406030204" pitchFamily="18" charset="0"/>
                                  </a:rPr>
                                  <m:t>on</m:t>
                                </m:r>
                              </m:sub>
                            </m:sSub>
                          </m:num>
                          <m:den>
                            <m:sSub>
                              <m:sSubPr>
                                <m:ctrlPr>
                                  <a:rPr lang="vi-VN" sz="2000" i="1">
                                    <a:latin typeface="Cambria Math" panose="02040503050406030204" pitchFamily="18" charset="0"/>
                                  </a:rPr>
                                </m:ctrlPr>
                              </m:sSubPr>
                              <m:e>
                                <m:r>
                                  <m:rPr>
                                    <m:sty m:val="p"/>
                                  </m:rPr>
                                  <a:rPr lang="vi-VN" sz="2000" i="0">
                                    <a:latin typeface="Cambria Math" panose="02040503050406030204" pitchFamily="18" charset="0"/>
                                  </a:rPr>
                                  <m:t>T</m:t>
                                </m:r>
                              </m:e>
                              <m:sub>
                                <m:r>
                                  <m:rPr>
                                    <m:sty m:val="p"/>
                                  </m:rPr>
                                  <a:rPr lang="vi-VN" sz="2000" i="0">
                                    <a:latin typeface="Cambria Math" panose="02040503050406030204" pitchFamily="18" charset="0"/>
                                  </a:rPr>
                                  <m:t>off</m:t>
                                </m:r>
                              </m:sub>
                            </m:sSub>
                          </m:den>
                        </m:f>
                        <m:r>
                          <a:rPr lang="vi-VN" sz="2000" i="0">
                            <a:latin typeface="Cambria Math" panose="02040503050406030204" pitchFamily="18" charset="0"/>
                          </a:rPr>
                          <m:t>= </m:t>
                        </m:r>
                        <m:r>
                          <m:rPr>
                            <m:sty m:val="p"/>
                          </m:rPr>
                          <a:rPr lang="vi-VN" sz="2000" i="0">
                            <a:latin typeface="Cambria Math" panose="02040503050406030204" pitchFamily="18" charset="0"/>
                          </a:rPr>
                          <m:t>Amplitude</m:t>
                        </m:r>
                        <m:r>
                          <a:rPr lang="vi-VN" sz="2000" i="0">
                            <a:latin typeface="Cambria Math" panose="02040503050406030204" pitchFamily="18" charset="0"/>
                          </a:rPr>
                          <m:t>∗ </m:t>
                        </m:r>
                        <m:f>
                          <m:fPr>
                            <m:ctrlPr>
                              <a:rPr lang="vi-VN" sz="2000" i="1">
                                <a:latin typeface="Cambria Math" panose="02040503050406030204" pitchFamily="18" charset="0"/>
                              </a:rPr>
                            </m:ctrlPr>
                          </m:fPr>
                          <m:num>
                            <m:r>
                              <m:rPr>
                                <m:sty m:val="p"/>
                              </m:rPr>
                              <a:rPr lang="vi-VN" sz="2000" i="0">
                                <a:latin typeface="Cambria Math" panose="02040503050406030204" pitchFamily="18" charset="0"/>
                              </a:rPr>
                              <m:t>Duty</m:t>
                            </m:r>
                            <m:r>
                              <a:rPr lang="vi-VN" sz="2000" i="0">
                                <a:latin typeface="Cambria Math" panose="02040503050406030204" pitchFamily="18" charset="0"/>
                              </a:rPr>
                              <m:t> </m:t>
                            </m:r>
                            <m:r>
                              <m:rPr>
                                <m:sty m:val="p"/>
                              </m:rPr>
                              <a:rPr lang="vi-VN" sz="2000" i="0">
                                <a:latin typeface="Cambria Math" panose="02040503050406030204" pitchFamily="18" charset="0"/>
                              </a:rPr>
                              <m:t>Cycle</m:t>
                            </m:r>
                          </m:num>
                          <m:den>
                            <m:r>
                              <m:rPr>
                                <m:sty m:val="p"/>
                              </m:rPr>
                              <a:rPr lang="vi-VN" sz="2000" i="0">
                                <a:latin typeface="Cambria Math" panose="02040503050406030204" pitchFamily="18" charset="0"/>
                              </a:rPr>
                              <m:t>Perio</m:t>
                            </m:r>
                          </m:den>
                        </m:f>
                      </m:oMath>
                    </m:oMathPara>
                  </a14:m>
                  <a:endParaRPr lang="vi-VN" sz="200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39" name="Rectangle 38">
                  <a:extLst>
                    <a:ext uri="{FF2B5EF4-FFF2-40B4-BE49-F238E27FC236}">
                      <a16:creationId xmlns:a16="http://schemas.microsoft.com/office/drawing/2014/main" id="{F09D485C-80A0-484F-8F47-70A00CAF0F92}"/>
                    </a:ext>
                  </a:extLst>
                </p:cNvPr>
                <p:cNvSpPr>
                  <a:spLocks noRot="1" noChangeAspect="1" noMove="1" noResize="1" noEditPoints="1" noAdjustHandles="1" noChangeArrowheads="1" noChangeShapeType="1" noTextEdit="1"/>
                </p:cNvSpPr>
                <p:nvPr/>
              </p:nvSpPr>
              <p:spPr>
                <a:xfrm>
                  <a:off x="3273035" y="4651672"/>
                  <a:ext cx="4811702" cy="728726"/>
                </a:xfrm>
                <a:prstGeom prst="rect">
                  <a:avLst/>
                </a:prstGeom>
                <a:blipFill>
                  <a:blip r:embed="rId3"/>
                  <a:stretch>
                    <a:fillRect/>
                  </a:stretch>
                </a:blipFill>
              </p:spPr>
              <p:txBody>
                <a:bodyPr/>
                <a:lstStyle/>
                <a:p>
                  <a:r>
                    <a:rPr lang="en-US">
                      <a:noFill/>
                    </a:rPr>
                    <a:t> </a:t>
                  </a:r>
                </a:p>
              </p:txBody>
            </p:sp>
          </mc:Fallback>
        </mc:AlternateContent>
        <p:sp>
          <p:nvSpPr>
            <p:cNvPr id="40" name="Rectangle 39">
              <a:extLst>
                <a:ext uri="{FF2B5EF4-FFF2-40B4-BE49-F238E27FC236}">
                  <a16:creationId xmlns:a16="http://schemas.microsoft.com/office/drawing/2014/main" id="{EB64DE95-B1D2-4B65-952E-2B91C58C053A}"/>
                </a:ext>
              </a:extLst>
            </p:cNvPr>
            <p:cNvSpPr/>
            <p:nvPr/>
          </p:nvSpPr>
          <p:spPr>
            <a:xfrm>
              <a:off x="808470" y="5348016"/>
              <a:ext cx="4520084" cy="400110"/>
            </a:xfrm>
            <a:prstGeom prst="rect">
              <a:avLst/>
            </a:prstGeom>
          </p:spPr>
          <p:txBody>
            <a:bodyPr wrap="none">
              <a:spAutoFit/>
            </a:bodyPr>
            <a:lstStyle/>
            <a:p>
              <a:r>
                <a:rPr lang="vi-VN" sz="2000">
                  <a:latin typeface="Calibri" panose="020F0502020204030204" pitchFamily="34" charset="0"/>
                  <a:ea typeface="Calibri" panose="020F0502020204030204" pitchFamily="34" charset="0"/>
                  <a:cs typeface="Calibri" panose="020F0502020204030204" pitchFamily="34" charset="0"/>
                </a:rPr>
                <a:t>Giá trị điện áp trên tải phụ thuộc vào tỉ số</a:t>
              </a:r>
            </a:p>
          </p:txBody>
        </p:sp>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B1765474-17E7-48FE-B7F1-338DD3609DE5}"/>
                    </a:ext>
                  </a:extLst>
                </p:cNvPr>
                <p:cNvSpPr/>
                <p:nvPr/>
              </p:nvSpPr>
              <p:spPr>
                <a:xfrm>
                  <a:off x="4527097" y="5855847"/>
                  <a:ext cx="1984646" cy="6768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vi-VN" sz="2000" i="0" smtClean="0">
                            <a:latin typeface="Cambria Math" panose="02040503050406030204" pitchFamily="18" charset="0"/>
                          </a:rPr>
                          <m:t>γ</m:t>
                        </m:r>
                        <m:r>
                          <a:rPr lang="vi-VN" sz="2000" i="0">
                            <a:latin typeface="Cambria Math" panose="02040503050406030204" pitchFamily="18" charset="0"/>
                          </a:rPr>
                          <m:t>= </m:t>
                        </m:r>
                        <m:f>
                          <m:fPr>
                            <m:ctrlPr>
                              <a:rPr lang="vi-VN" sz="2000" i="1">
                                <a:latin typeface="Cambria Math" panose="02040503050406030204" pitchFamily="18" charset="0"/>
                              </a:rPr>
                            </m:ctrlPr>
                          </m:fPr>
                          <m:num>
                            <m:r>
                              <m:rPr>
                                <m:sty m:val="p"/>
                              </m:rPr>
                              <a:rPr lang="vi-VN" sz="2000" i="0">
                                <a:latin typeface="Cambria Math" panose="02040503050406030204" pitchFamily="18" charset="0"/>
                              </a:rPr>
                              <m:t>Duty</m:t>
                            </m:r>
                            <m:r>
                              <a:rPr lang="vi-VN" sz="2000" i="0">
                                <a:latin typeface="Cambria Math" panose="02040503050406030204" pitchFamily="18" charset="0"/>
                              </a:rPr>
                              <m:t> </m:t>
                            </m:r>
                            <m:r>
                              <m:rPr>
                                <m:sty m:val="p"/>
                              </m:rPr>
                              <a:rPr lang="vi-VN" sz="2000" i="0">
                                <a:latin typeface="Cambria Math" panose="02040503050406030204" pitchFamily="18" charset="0"/>
                              </a:rPr>
                              <m:t>Cycle</m:t>
                            </m:r>
                          </m:num>
                          <m:den>
                            <m:r>
                              <m:rPr>
                                <m:sty m:val="p"/>
                              </m:rPr>
                              <a:rPr lang="vi-VN" sz="2000" i="0">
                                <a:latin typeface="Cambria Math" panose="02040503050406030204" pitchFamily="18" charset="0"/>
                              </a:rPr>
                              <m:t>Perio</m:t>
                            </m:r>
                          </m:den>
                        </m:f>
                        <m:r>
                          <a:rPr lang="vi-VN" sz="2000" i="0">
                            <a:latin typeface="Cambria Math" panose="02040503050406030204" pitchFamily="18" charset="0"/>
                          </a:rPr>
                          <m:t> </m:t>
                        </m:r>
                      </m:oMath>
                    </m:oMathPara>
                  </a14:m>
                  <a:endParaRPr lang="vi-VN" sz="2000">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41" name="Rectangle 40">
                  <a:extLst>
                    <a:ext uri="{FF2B5EF4-FFF2-40B4-BE49-F238E27FC236}">
                      <a16:creationId xmlns:a16="http://schemas.microsoft.com/office/drawing/2014/main" id="{B1765474-17E7-48FE-B7F1-338DD3609DE5}"/>
                    </a:ext>
                  </a:extLst>
                </p:cNvPr>
                <p:cNvSpPr>
                  <a:spLocks noRot="1" noChangeAspect="1" noMove="1" noResize="1" noEditPoints="1" noAdjustHandles="1" noChangeArrowheads="1" noChangeShapeType="1" noTextEdit="1"/>
                </p:cNvSpPr>
                <p:nvPr/>
              </p:nvSpPr>
              <p:spPr>
                <a:xfrm>
                  <a:off x="4527097" y="5855847"/>
                  <a:ext cx="1984646" cy="676852"/>
                </a:xfrm>
                <a:prstGeom prst="rect">
                  <a:avLst/>
                </a:prstGeom>
                <a:blipFill>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1041302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1258</TotalTime>
  <Words>3697</Words>
  <Application>Microsoft Office PowerPoint</Application>
  <PresentationFormat>Widescreen</PresentationFormat>
  <Paragraphs>451</Paragraphs>
  <Slides>59</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Calibri</vt:lpstr>
      <vt:lpstr>Calibri Light</vt:lpstr>
      <vt:lpstr>Cambria Math</vt:lpstr>
      <vt:lpstr>Symbol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Engineer The</dc:creator>
  <cp:lastModifiedBy>Engineer The</cp:lastModifiedBy>
  <cp:revision>28</cp:revision>
  <dcterms:created xsi:type="dcterms:W3CDTF">2025-05-02T18:36:29Z</dcterms:created>
  <dcterms:modified xsi:type="dcterms:W3CDTF">2025-05-15T05:38:11Z</dcterms:modified>
</cp:coreProperties>
</file>